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81" r:id="rId4"/>
    <p:sldId id="259" r:id="rId5"/>
    <p:sldId id="260" r:id="rId6"/>
    <p:sldId id="282" r:id="rId7"/>
    <p:sldId id="261" r:id="rId8"/>
    <p:sldId id="262" r:id="rId9"/>
    <p:sldId id="263" r:id="rId10"/>
    <p:sldId id="264" r:id="rId11"/>
    <p:sldId id="265" r:id="rId12"/>
    <p:sldId id="266" r:id="rId13"/>
    <p:sldId id="267" r:id="rId14"/>
    <p:sldId id="268" r:id="rId15"/>
    <p:sldId id="269" r:id="rId16"/>
    <p:sldId id="270" r:id="rId17"/>
    <p:sldId id="271" r:id="rId18"/>
    <p:sldId id="279" r:id="rId19"/>
    <p:sldId id="280" r:id="rId20"/>
    <p:sldId id="273" r:id="rId21"/>
    <p:sldId id="274" r:id="rId22"/>
    <p:sldId id="275" r:id="rId23"/>
    <p:sldId id="276" r:id="rId24"/>
    <p:sldId id="278" r:id="rId25"/>
    <p:sldId id="258" r:id="rId2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344280-DA5A-4316-8AA9-C2B014708960}" v="167" dt="2025-11-11T10:39:50.636"/>
    <p1510:client id="{6A7FF4E7-0609-4BF2-9F38-8F96B85AE4F2}" v="41" dt="2025-11-11T16:48:33.850"/>
    <p1510:client id="{93E6EA64-E8B0-4D69-B42C-4115740D1428}" v="1489" dt="2025-11-11T10:04:42.055"/>
    <p1510:client id="{C64A5585-64BC-4261-9743-190312142204}" v="3452" dt="2025-11-11T13:17:15.473"/>
    <p1510:client id="{F5445319-3343-4F95-8934-73D4784EC7B6}" v="413" dt="2025-11-11T10:52:32.331"/>
    <p1510:client id="{FA43632D-5AA3-4696-A157-F9F7E92A848F}" v="428" dt="2025-11-11T10:35:49.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37"/>
    <p:restoredTop sz="50000"/>
  </p:normalViewPr>
  <p:slideViewPr>
    <p:cSldViewPr snapToGrid="0" snapToObjects="1">
      <p:cViewPr varScale="1">
        <p:scale>
          <a:sx n="148" d="100"/>
          <a:sy n="148" d="100"/>
        </p:scale>
        <p:origin x="19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25051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4320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31273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042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03313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618302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92186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79716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64045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006710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C4412281-1AA8-CE4A-A554-8B9E186C39A7}" type="datetimeFigureOut">
              <a:rPr lang="es-ES_tradnl" smtClean="0"/>
              <a:t>11/11/2025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90511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12281-1AA8-CE4A-A554-8B9E186C39A7}" type="datetimeFigureOut">
              <a:rPr lang="es-ES_tradnl" smtClean="0"/>
              <a:t>11/11/2025</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3B02DB-5781-F943-94F9-873A9A973557}" type="slidenum">
              <a:rPr lang="es-ES_tradnl" smtClean="0"/>
              <a:t>‹Nº›</a:t>
            </a:fld>
            <a:endParaRPr lang="es-ES_tradnl"/>
          </a:p>
        </p:txBody>
      </p:sp>
    </p:spTree>
    <p:extLst>
      <p:ext uri="{BB962C8B-B14F-4D97-AF65-F5344CB8AC3E}">
        <p14:creationId xmlns:p14="http://schemas.microsoft.com/office/powerpoint/2010/main" val="14200859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B05767-921E-0444-9C3E-1321A550A635}"/>
              </a:ext>
            </a:extLst>
          </p:cNvPr>
          <p:cNvPicPr>
            <a:picLocks noChangeAspect="1"/>
          </p:cNvPicPr>
          <p:nvPr/>
        </p:nvPicPr>
        <p:blipFill>
          <a:blip r:embed="rId2"/>
          <a:stretch>
            <a:fillRect/>
          </a:stretch>
        </p:blipFill>
        <p:spPr>
          <a:xfrm>
            <a:off x="0" y="0"/>
            <a:ext cx="12192000" cy="6858000"/>
          </a:xfrm>
          <a:prstGeom prst="rect">
            <a:avLst/>
          </a:prstGeom>
        </p:spPr>
      </p:pic>
      <p:sp>
        <p:nvSpPr>
          <p:cNvPr id="7" name="CuadroTexto 6">
            <a:extLst>
              <a:ext uri="{FF2B5EF4-FFF2-40B4-BE49-F238E27FC236}">
                <a16:creationId xmlns:a16="http://schemas.microsoft.com/office/drawing/2014/main" id="{BBDB197B-B481-3D49-B7BA-1263A1FA0288}"/>
              </a:ext>
            </a:extLst>
          </p:cNvPr>
          <p:cNvSpPr txBox="1"/>
          <p:nvPr/>
        </p:nvSpPr>
        <p:spPr>
          <a:xfrm>
            <a:off x="5278279" y="2151708"/>
            <a:ext cx="6650966" cy="4647426"/>
          </a:xfrm>
          <a:prstGeom prst="rect">
            <a:avLst/>
          </a:prstGeom>
          <a:noFill/>
        </p:spPr>
        <p:txBody>
          <a:bodyPr wrap="square" lIns="91440" tIns="45720" rIns="91440" bIns="45720" rtlCol="0" anchor="t">
            <a:spAutoFit/>
          </a:bodyPr>
          <a:lstStyle/>
          <a:p>
            <a:pPr algn="r"/>
            <a:r>
              <a:rPr lang="es-CO" sz="4000" b="1" err="1">
                <a:solidFill>
                  <a:schemeClr val="bg2">
                    <a:lumMod val="50000"/>
                  </a:schemeClr>
                </a:solidFill>
                <a:latin typeface="Myriad Pro Semibold"/>
                <a:cs typeface="Arial"/>
              </a:rPr>
              <a:t>Large-scale</a:t>
            </a:r>
            <a:r>
              <a:rPr lang="es-CO" sz="4000" b="1" dirty="0">
                <a:solidFill>
                  <a:schemeClr val="bg2">
                    <a:lumMod val="50000"/>
                  </a:schemeClr>
                </a:solidFill>
                <a:latin typeface="Myriad Pro Semibold"/>
                <a:cs typeface="Arial"/>
              </a:rPr>
              <a:t> </a:t>
            </a:r>
            <a:r>
              <a:rPr lang="es-CO" sz="4000" b="1" err="1">
                <a:solidFill>
                  <a:schemeClr val="bg2">
                    <a:lumMod val="50000"/>
                  </a:schemeClr>
                </a:solidFill>
                <a:latin typeface="Myriad Pro Semibold"/>
                <a:cs typeface="Arial"/>
              </a:rPr>
              <a:t>Logistic</a:t>
            </a:r>
            <a:r>
              <a:rPr lang="es-CO" sz="4000" b="1" dirty="0">
                <a:solidFill>
                  <a:schemeClr val="bg2">
                    <a:lumMod val="50000"/>
                  </a:schemeClr>
                </a:solidFill>
                <a:latin typeface="Myriad Pro Semibold"/>
                <a:cs typeface="Arial"/>
              </a:rPr>
              <a:t> </a:t>
            </a:r>
            <a:r>
              <a:rPr lang="es-CO" sz="4000" b="1" err="1">
                <a:solidFill>
                  <a:schemeClr val="bg2">
                    <a:lumMod val="50000"/>
                  </a:schemeClr>
                </a:solidFill>
                <a:latin typeface="Myriad Pro Semibold"/>
                <a:cs typeface="Arial"/>
              </a:rPr>
              <a:t>Regression</a:t>
            </a:r>
            <a:r>
              <a:rPr lang="es-CO" sz="4000" b="1" dirty="0">
                <a:solidFill>
                  <a:schemeClr val="bg2">
                    <a:lumMod val="50000"/>
                  </a:schemeClr>
                </a:solidFill>
                <a:latin typeface="Myriad Pro Semibold"/>
                <a:cs typeface="Arial"/>
              </a:rPr>
              <a:t> and Linear </a:t>
            </a:r>
            <a:r>
              <a:rPr lang="es-CO" sz="4000" b="1" err="1">
                <a:solidFill>
                  <a:schemeClr val="bg2">
                    <a:lumMod val="50000"/>
                  </a:schemeClr>
                </a:solidFill>
                <a:latin typeface="Myriad Pro Semibold"/>
                <a:cs typeface="Arial"/>
              </a:rPr>
              <a:t>Support</a:t>
            </a:r>
            <a:r>
              <a:rPr lang="es-CO" sz="4000" b="1" dirty="0">
                <a:solidFill>
                  <a:schemeClr val="bg2">
                    <a:lumMod val="50000"/>
                  </a:schemeClr>
                </a:solidFill>
                <a:latin typeface="Myriad Pro Semibold"/>
                <a:cs typeface="Arial"/>
              </a:rPr>
              <a:t> Vector Machines </a:t>
            </a:r>
            <a:r>
              <a:rPr lang="es-CO" sz="4000" b="1" err="1">
                <a:solidFill>
                  <a:schemeClr val="bg2">
                    <a:lumMod val="50000"/>
                  </a:schemeClr>
                </a:solidFill>
                <a:latin typeface="Myriad Pro Semibold"/>
                <a:cs typeface="Arial"/>
              </a:rPr>
              <a:t>Using</a:t>
            </a:r>
            <a:r>
              <a:rPr lang="es-CO" sz="4000" b="1" dirty="0">
                <a:solidFill>
                  <a:schemeClr val="bg2">
                    <a:lumMod val="50000"/>
                  </a:schemeClr>
                </a:solidFill>
                <a:latin typeface="Myriad Pro Semibold"/>
                <a:cs typeface="Arial"/>
              </a:rPr>
              <a:t> </a:t>
            </a:r>
            <a:r>
              <a:rPr lang="es-CO" sz="4000" b="1" err="1">
                <a:solidFill>
                  <a:schemeClr val="bg2">
                    <a:lumMod val="50000"/>
                  </a:schemeClr>
                </a:solidFill>
                <a:latin typeface="Myriad Pro Semibold"/>
                <a:cs typeface="Arial"/>
              </a:rPr>
              <a:t>Spark</a:t>
            </a:r>
            <a:endParaRPr lang="es-CO" sz="4000" b="1">
              <a:solidFill>
                <a:schemeClr val="bg2">
                  <a:lumMod val="50000"/>
                </a:schemeClr>
              </a:solidFill>
              <a:latin typeface="Myriad Pro Semibold"/>
              <a:cs typeface="Arial"/>
            </a:endParaRPr>
          </a:p>
          <a:p>
            <a:pPr algn="r"/>
            <a:endParaRPr lang="es-CO" sz="4000" b="1" dirty="0">
              <a:solidFill>
                <a:schemeClr val="bg2">
                  <a:lumMod val="50000"/>
                </a:schemeClr>
              </a:solidFill>
              <a:latin typeface="Myriad Pro Semibold"/>
              <a:cs typeface="Arial"/>
            </a:endParaRPr>
          </a:p>
          <a:p>
            <a:pPr algn="r"/>
            <a:r>
              <a:rPr lang="es-CO" sz="3200" b="1" dirty="0" err="1">
                <a:solidFill>
                  <a:schemeClr val="bg2">
                    <a:lumMod val="50000"/>
                  </a:schemeClr>
                </a:solidFill>
                <a:latin typeface="Myriad Pro Semibold"/>
                <a:cs typeface="Arial"/>
              </a:rPr>
              <a:t>Jhonatan</a:t>
            </a:r>
            <a:r>
              <a:rPr lang="es-CO" sz="3200" b="1" dirty="0">
                <a:solidFill>
                  <a:schemeClr val="bg2">
                    <a:lumMod val="50000"/>
                  </a:schemeClr>
                </a:solidFill>
                <a:latin typeface="Myriad Pro Semibold"/>
                <a:cs typeface="Arial"/>
              </a:rPr>
              <a:t> Hernández</a:t>
            </a:r>
          </a:p>
          <a:p>
            <a:pPr algn="r"/>
            <a:r>
              <a:rPr lang="es-CO" sz="3200" b="1" dirty="0">
                <a:solidFill>
                  <a:schemeClr val="bg2">
                    <a:lumMod val="50000"/>
                  </a:schemeClr>
                </a:solidFill>
                <a:latin typeface="Myriad Pro Semibold"/>
                <a:cs typeface="Arial"/>
              </a:rPr>
              <a:t>Ricardo </a:t>
            </a:r>
            <a:r>
              <a:rPr lang="es-CO" sz="3200" b="1" dirty="0" err="1">
                <a:solidFill>
                  <a:schemeClr val="bg2">
                    <a:lumMod val="50000"/>
                  </a:schemeClr>
                </a:solidFill>
                <a:latin typeface="Myriad Pro Semibold"/>
                <a:cs typeface="Arial"/>
              </a:rPr>
              <a:t>Lopez</a:t>
            </a:r>
          </a:p>
          <a:p>
            <a:pPr algn="r"/>
            <a:r>
              <a:rPr lang="es-CO" sz="3200" b="1" dirty="0">
                <a:solidFill>
                  <a:schemeClr val="bg2">
                    <a:lumMod val="50000"/>
                  </a:schemeClr>
                </a:solidFill>
                <a:latin typeface="Myriad Pro Semibold"/>
                <a:cs typeface="Arial"/>
              </a:rPr>
              <a:t>Miguel Angulo</a:t>
            </a:r>
          </a:p>
        </p:txBody>
      </p:sp>
    </p:spTree>
    <p:extLst>
      <p:ext uri="{BB962C8B-B14F-4D97-AF65-F5344CB8AC3E}">
        <p14:creationId xmlns:p14="http://schemas.microsoft.com/office/powerpoint/2010/main" val="632380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1F2CA-7D22-48ED-F73E-1ACC59124F9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4A887D0-7F42-5C18-083E-5F3139ECF27D}"/>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5CC2232E-CA95-1871-5D14-8B9297AFC957}"/>
              </a:ext>
            </a:extLst>
          </p:cNvPr>
          <p:cNvSpPr txBox="1"/>
          <p:nvPr/>
        </p:nvSpPr>
        <p:spPr>
          <a:xfrm>
            <a:off x="1177232" y="2101791"/>
            <a:ext cx="46652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Bucle externo de TRON (Región de confianza)</a:t>
            </a:r>
          </a:p>
        </p:txBody>
      </p:sp>
      <p:pic>
        <p:nvPicPr>
          <p:cNvPr id="3" name="Imagen 2" descr="Imagen que contiene Diagrama&#10;&#10;El contenido generado por IA puede ser incorrecto.">
            <a:extLst>
              <a:ext uri="{FF2B5EF4-FFF2-40B4-BE49-F238E27FC236}">
                <a16:creationId xmlns:a16="http://schemas.microsoft.com/office/drawing/2014/main" id="{081032A5-E1A6-78EF-D567-414A69E55A60}"/>
              </a:ext>
            </a:extLst>
          </p:cNvPr>
          <p:cNvPicPr>
            <a:picLocks noChangeAspect="1"/>
          </p:cNvPicPr>
          <p:nvPr/>
        </p:nvPicPr>
        <p:blipFill>
          <a:blip r:embed="rId2"/>
          <a:stretch>
            <a:fillRect/>
          </a:stretch>
        </p:blipFill>
        <p:spPr>
          <a:xfrm>
            <a:off x="1223962" y="2934970"/>
            <a:ext cx="4562475" cy="1028700"/>
          </a:xfrm>
          <a:prstGeom prst="rect">
            <a:avLst/>
          </a:prstGeom>
        </p:spPr>
      </p:pic>
      <p:pic>
        <p:nvPicPr>
          <p:cNvPr id="7" name="Imagen 6" descr="Texto, Carta&#10;&#10;El contenido generado por IA puede ser incorrecto.">
            <a:extLst>
              <a:ext uri="{FF2B5EF4-FFF2-40B4-BE49-F238E27FC236}">
                <a16:creationId xmlns:a16="http://schemas.microsoft.com/office/drawing/2014/main" id="{C9E910C1-D2B1-E389-9463-125377F24A2D}"/>
              </a:ext>
            </a:extLst>
          </p:cNvPr>
          <p:cNvPicPr>
            <a:picLocks noChangeAspect="1"/>
          </p:cNvPicPr>
          <p:nvPr/>
        </p:nvPicPr>
        <p:blipFill>
          <a:blip r:embed="rId3"/>
          <a:stretch>
            <a:fillRect/>
          </a:stretch>
        </p:blipFill>
        <p:spPr>
          <a:xfrm>
            <a:off x="5129789" y="4439978"/>
            <a:ext cx="6365875" cy="1234787"/>
          </a:xfrm>
          <a:prstGeom prst="rect">
            <a:avLst/>
          </a:prstGeom>
        </p:spPr>
      </p:pic>
    </p:spTree>
    <p:extLst>
      <p:ext uri="{BB962C8B-B14F-4D97-AF65-F5344CB8AC3E}">
        <p14:creationId xmlns:p14="http://schemas.microsoft.com/office/powerpoint/2010/main" val="68588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EE10-5D96-2DB4-0F0A-77E4ABD7595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220195BE-24EC-EE8D-9326-3F0CF1845597}"/>
              </a:ext>
            </a:extLst>
          </p:cNvPr>
          <p:cNvSpPr txBox="1"/>
          <p:nvPr/>
        </p:nvSpPr>
        <p:spPr>
          <a:xfrm>
            <a:off x="1656273" y="646981"/>
            <a:ext cx="8274899"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Algoritmo Maestro-Trabajador (TRON)</a:t>
            </a:r>
          </a:p>
        </p:txBody>
      </p:sp>
      <p:sp>
        <p:nvSpPr>
          <p:cNvPr id="4" name="CuadroTexto 3">
            <a:extLst>
              <a:ext uri="{FF2B5EF4-FFF2-40B4-BE49-F238E27FC236}">
                <a16:creationId xmlns:a16="http://schemas.microsoft.com/office/drawing/2014/main" id="{3FED2BDC-AC88-D656-6A04-CDE3F0A6A604}"/>
              </a:ext>
            </a:extLst>
          </p:cNvPr>
          <p:cNvSpPr txBox="1"/>
          <p:nvPr/>
        </p:nvSpPr>
        <p:spPr>
          <a:xfrm>
            <a:off x="720032" y="1715711"/>
            <a:ext cx="46652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ctr">
              <a:buAutoNum type="arabicPeriod"/>
            </a:pPr>
            <a:r>
              <a:rPr lang="es-ES" sz="2400" b="1" dirty="0">
                <a:ea typeface="Calibri"/>
                <a:cs typeface="Calibri"/>
              </a:rPr>
              <a:t>Difusión</a:t>
            </a:r>
          </a:p>
          <a:p>
            <a:pPr algn="ctr"/>
            <a:r>
              <a:rPr lang="es-ES" sz="2000" dirty="0">
                <a:ea typeface="Calibri"/>
                <a:cs typeface="Calibri"/>
              </a:rPr>
              <a:t>El maestro difunde el vector a todos los </a:t>
            </a:r>
            <a:r>
              <a:rPr lang="es-ES" sz="2000" dirty="0" err="1">
                <a:ea typeface="Calibri"/>
                <a:cs typeface="Calibri"/>
              </a:rPr>
              <a:t>workers</a:t>
            </a:r>
          </a:p>
        </p:txBody>
      </p:sp>
      <p:sp>
        <p:nvSpPr>
          <p:cNvPr id="6" name="CuadroTexto 5">
            <a:extLst>
              <a:ext uri="{FF2B5EF4-FFF2-40B4-BE49-F238E27FC236}">
                <a16:creationId xmlns:a16="http://schemas.microsoft.com/office/drawing/2014/main" id="{C8F0B7AA-5B27-50F5-75E0-5AB60F1CF6AF}"/>
              </a:ext>
            </a:extLst>
          </p:cNvPr>
          <p:cNvSpPr txBox="1"/>
          <p:nvPr/>
        </p:nvSpPr>
        <p:spPr>
          <a:xfrm>
            <a:off x="6587687" y="1752351"/>
            <a:ext cx="4530812" cy="1023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875"/>
              </a:lnSpc>
            </a:pPr>
            <a:r>
              <a:rPr lang="es-ES" sz="2400" b="1" dirty="0">
                <a:latin typeface="Calibri"/>
                <a:ea typeface="Arial"/>
                <a:cs typeface="Arial"/>
              </a:rPr>
              <a:t>2.   Cómputo local</a:t>
            </a:r>
            <a:endParaRPr lang="es-ES" sz="2400" b="1" dirty="0">
              <a:ea typeface="Calibri" panose="020F0502020204030204"/>
              <a:cs typeface="Arial"/>
            </a:endParaRPr>
          </a:p>
          <a:p>
            <a:pPr>
              <a:lnSpc>
                <a:spcPts val="1575"/>
              </a:lnSpc>
            </a:pPr>
            <a:r>
              <a:rPr lang="es-ES" sz="2000" dirty="0">
                <a:ea typeface="+mn-lt"/>
                <a:cs typeface="+mn-lt"/>
              </a:rPr>
              <a:t>Cada </a:t>
            </a:r>
            <a:r>
              <a:rPr lang="es-ES" sz="2000" dirty="0" err="1">
                <a:ea typeface="+mn-lt"/>
                <a:cs typeface="+mn-lt"/>
              </a:rPr>
              <a:t>worker</a:t>
            </a:r>
            <a:r>
              <a:rPr lang="es-ES" sz="2000" dirty="0">
                <a:ea typeface="+mn-lt"/>
                <a:cs typeface="+mn-lt"/>
              </a:rPr>
              <a:t> procesa sus particiones con </a:t>
            </a:r>
            <a:r>
              <a:rPr lang="es-ES" sz="2000" dirty="0" err="1">
                <a:ea typeface="+mn-lt"/>
                <a:cs typeface="+mn-lt"/>
              </a:rPr>
              <a:t>mapPartitions</a:t>
            </a:r>
            <a:r>
              <a:rPr lang="es-ES" sz="2000" dirty="0">
                <a:ea typeface="+mn-lt"/>
                <a:cs typeface="+mn-lt"/>
              </a:rPr>
              <a:t> y calcula </a:t>
            </a:r>
            <a:endParaRPr lang="es-ES" sz="2000" dirty="0">
              <a:ea typeface="Calibri" panose="020F0502020204030204"/>
              <a:cs typeface="Calibri" panose="020F0502020204030204"/>
            </a:endParaRPr>
          </a:p>
          <a:p>
            <a:pPr algn="ctr"/>
            <a:endParaRPr lang="es-ES"/>
          </a:p>
        </p:txBody>
      </p:sp>
      <p:pic>
        <p:nvPicPr>
          <p:cNvPr id="3" name="Imagen 2">
            <a:extLst>
              <a:ext uri="{FF2B5EF4-FFF2-40B4-BE49-F238E27FC236}">
                <a16:creationId xmlns:a16="http://schemas.microsoft.com/office/drawing/2014/main" id="{0457F028-5E5F-E3B9-CDD5-FEA97010B8CE}"/>
              </a:ext>
            </a:extLst>
          </p:cNvPr>
          <p:cNvPicPr>
            <a:picLocks noChangeAspect="1"/>
          </p:cNvPicPr>
          <p:nvPr/>
        </p:nvPicPr>
        <p:blipFill>
          <a:blip r:embed="rId2"/>
          <a:stretch>
            <a:fillRect/>
          </a:stretch>
        </p:blipFill>
        <p:spPr>
          <a:xfrm>
            <a:off x="9093929" y="2271326"/>
            <a:ext cx="1696223" cy="266186"/>
          </a:xfrm>
          <a:prstGeom prst="rect">
            <a:avLst/>
          </a:prstGeom>
        </p:spPr>
      </p:pic>
      <p:sp>
        <p:nvSpPr>
          <p:cNvPr id="5" name="CuadroTexto 4">
            <a:extLst>
              <a:ext uri="{FF2B5EF4-FFF2-40B4-BE49-F238E27FC236}">
                <a16:creationId xmlns:a16="http://schemas.microsoft.com/office/drawing/2014/main" id="{3CA908B7-DA40-44B3-F4CE-3CDFB331D514}"/>
              </a:ext>
            </a:extLst>
          </p:cNvPr>
          <p:cNvSpPr txBox="1"/>
          <p:nvPr/>
        </p:nvSpPr>
        <p:spPr>
          <a:xfrm>
            <a:off x="0" y="2966803"/>
            <a:ext cx="6096000" cy="1190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725"/>
              </a:lnSpc>
            </a:pPr>
            <a:r>
              <a:rPr lang="es-ES" sz="2400" b="1" dirty="0">
                <a:latin typeface="Calibri"/>
                <a:ea typeface="Arial"/>
                <a:cs typeface="Arial"/>
              </a:rPr>
              <a:t>3.  Agregación</a:t>
            </a:r>
            <a:r>
              <a:rPr lang="en-US" sz="2400" dirty="0">
                <a:latin typeface="Calibri"/>
                <a:ea typeface="Arial"/>
                <a:cs typeface="Arial"/>
              </a:rPr>
              <a:t>​</a:t>
            </a:r>
            <a:endParaRPr lang="es-ES" dirty="0">
              <a:ea typeface="Calibri" panose="020F0502020204030204"/>
              <a:cs typeface="Calibri" panose="020F0502020204030204"/>
            </a:endParaRPr>
          </a:p>
          <a:p>
            <a:pPr algn="ctr">
              <a:lnSpc>
                <a:spcPts val="1725"/>
              </a:lnSpc>
            </a:pPr>
            <a:endParaRPr lang="en-US" sz="2400" dirty="0">
              <a:ea typeface="+mn-lt"/>
              <a:cs typeface="Arial"/>
            </a:endParaRPr>
          </a:p>
          <a:p>
            <a:pPr algn="ctr">
              <a:lnSpc>
                <a:spcPts val="1500"/>
              </a:lnSpc>
            </a:pPr>
            <a:r>
              <a:rPr lang="es-ES" sz="2000" dirty="0">
                <a:ea typeface="+mn-lt"/>
                <a:cs typeface="+mn-lt"/>
              </a:rPr>
              <a:t>        Se aplica </a:t>
            </a:r>
            <a:r>
              <a:rPr lang="es-ES" sz="2000" dirty="0" err="1">
                <a:ea typeface="+mn-lt"/>
                <a:cs typeface="+mn-lt"/>
              </a:rPr>
              <a:t>coalesce</a:t>
            </a:r>
            <a:r>
              <a:rPr lang="es-ES" sz="2000" dirty="0">
                <a:ea typeface="+mn-lt"/>
                <a:cs typeface="+mn-lt"/>
              </a:rPr>
              <a:t> para combinar salidas a nivel de nodo y luego se reduce al maestro</a:t>
            </a:r>
            <a:endParaRPr lang="es-ES" dirty="0">
              <a:ea typeface="Calibri" panose="020F0502020204030204"/>
              <a:cs typeface="Calibri" panose="020F0502020204030204"/>
            </a:endParaRPr>
          </a:p>
          <a:p>
            <a:pPr algn="ctr"/>
            <a:endParaRPr lang="es-ES"/>
          </a:p>
        </p:txBody>
      </p:sp>
      <p:pic>
        <p:nvPicPr>
          <p:cNvPr id="7" name="Imagen 6">
            <a:extLst>
              <a:ext uri="{FF2B5EF4-FFF2-40B4-BE49-F238E27FC236}">
                <a16:creationId xmlns:a16="http://schemas.microsoft.com/office/drawing/2014/main" id="{1ECE6C58-C093-E3FB-3AFB-6F946BDC180B}"/>
              </a:ext>
            </a:extLst>
          </p:cNvPr>
          <p:cNvPicPr>
            <a:picLocks noChangeAspect="1"/>
          </p:cNvPicPr>
          <p:nvPr/>
        </p:nvPicPr>
        <p:blipFill>
          <a:blip r:embed="rId3"/>
          <a:stretch>
            <a:fillRect/>
          </a:stretch>
        </p:blipFill>
        <p:spPr>
          <a:xfrm>
            <a:off x="659255" y="3943819"/>
            <a:ext cx="5439557" cy="444396"/>
          </a:xfrm>
          <a:prstGeom prst="rect">
            <a:avLst/>
          </a:prstGeom>
        </p:spPr>
      </p:pic>
      <p:sp>
        <p:nvSpPr>
          <p:cNvPr id="10" name="CuadroTexto 9">
            <a:extLst>
              <a:ext uri="{FF2B5EF4-FFF2-40B4-BE49-F238E27FC236}">
                <a16:creationId xmlns:a16="http://schemas.microsoft.com/office/drawing/2014/main" id="{26F8CACE-3B40-F3B6-4DF5-4307ADFC8E33}"/>
              </a:ext>
            </a:extLst>
          </p:cNvPr>
          <p:cNvSpPr txBox="1"/>
          <p:nvPr/>
        </p:nvSpPr>
        <p:spPr>
          <a:xfrm>
            <a:off x="7595017" y="3029261"/>
            <a:ext cx="2985541" cy="5287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052"/>
              </a:lnSpc>
            </a:pPr>
            <a:r>
              <a:rPr lang="es-ES" sz="2400" b="1" dirty="0">
                <a:latin typeface="Calibri"/>
                <a:ea typeface="Segoe UI"/>
                <a:cs typeface="Segoe UI"/>
              </a:rPr>
              <a:t>4.  Criterio de parada</a:t>
            </a:r>
            <a:endParaRPr lang="es-ES" sz="2400" dirty="0">
              <a:latin typeface="Calibri"/>
              <a:ea typeface="Segoe UI"/>
              <a:cs typeface="Segoe UI"/>
            </a:endParaRPr>
          </a:p>
          <a:p>
            <a:pPr algn="ctr" rtl="0">
              <a:lnSpc>
                <a:spcPts val="1052"/>
              </a:lnSpc>
            </a:pPr>
            <a:r>
              <a:rPr lang="en-US" sz="2400" dirty="0">
                <a:latin typeface="Calibri"/>
                <a:ea typeface="Segoe UI"/>
                <a:cs typeface="Segoe UI"/>
              </a:rPr>
              <a:t>​</a:t>
            </a:r>
          </a:p>
          <a:p>
            <a:pPr algn="ctr" rtl="0">
              <a:lnSpc>
                <a:spcPts val="915"/>
              </a:lnSpc>
            </a:pPr>
            <a:endParaRPr lang="es-ES" sz="2000" dirty="0">
              <a:latin typeface="Calibri"/>
              <a:ea typeface="Segoe UI"/>
              <a:cs typeface="Segoe UI"/>
            </a:endParaRPr>
          </a:p>
        </p:txBody>
      </p:sp>
      <p:pic>
        <p:nvPicPr>
          <p:cNvPr id="11" name="Imagen 10">
            <a:extLst>
              <a:ext uri="{FF2B5EF4-FFF2-40B4-BE49-F238E27FC236}">
                <a16:creationId xmlns:a16="http://schemas.microsoft.com/office/drawing/2014/main" id="{CFB6F65F-981B-1E6C-81B3-50AA09BBE9C7}"/>
              </a:ext>
            </a:extLst>
          </p:cNvPr>
          <p:cNvPicPr>
            <a:picLocks noChangeAspect="1"/>
          </p:cNvPicPr>
          <p:nvPr/>
        </p:nvPicPr>
        <p:blipFill>
          <a:blip r:embed="rId4"/>
          <a:stretch>
            <a:fillRect/>
          </a:stretch>
        </p:blipFill>
        <p:spPr>
          <a:xfrm>
            <a:off x="7169983" y="3380673"/>
            <a:ext cx="3848100" cy="371475"/>
          </a:xfrm>
          <a:prstGeom prst="rect">
            <a:avLst/>
          </a:prstGeom>
        </p:spPr>
      </p:pic>
      <p:sp>
        <p:nvSpPr>
          <p:cNvPr id="8" name="CuadroTexto 7">
            <a:extLst>
              <a:ext uri="{FF2B5EF4-FFF2-40B4-BE49-F238E27FC236}">
                <a16:creationId xmlns:a16="http://schemas.microsoft.com/office/drawing/2014/main" id="{D814526C-3AEC-EF80-93C8-C2105FA38F14}"/>
              </a:ext>
            </a:extLst>
          </p:cNvPr>
          <p:cNvSpPr txBox="1"/>
          <p:nvPr/>
        </p:nvSpPr>
        <p:spPr>
          <a:xfrm>
            <a:off x="456745" y="4543192"/>
            <a:ext cx="518542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5. Paso de Newton truncado</a:t>
            </a:r>
          </a:p>
          <a:p>
            <a:pPr algn="ctr"/>
            <a:r>
              <a:rPr lang="es-ES" sz="2000" dirty="0">
                <a:ea typeface="+mn-lt"/>
                <a:cs typeface="+mn-lt"/>
              </a:rPr>
              <a:t>El maestro ejecuta CG para aproximar el minimizador de </a:t>
            </a:r>
            <a:r>
              <a:rPr lang="es-ES" sz="2000" dirty="0" err="1">
                <a:ea typeface="+mn-lt"/>
                <a:cs typeface="+mn-lt"/>
              </a:rPr>
              <a:t>qt</a:t>
            </a:r>
            <a:r>
              <a:rPr lang="es-ES" sz="2000" dirty="0">
                <a:ea typeface="+mn-lt"/>
                <a:cs typeface="+mn-lt"/>
              </a:rPr>
              <a:t>(d), solicitando a los </a:t>
            </a:r>
            <a:r>
              <a:rPr lang="es-ES" sz="2000" dirty="0" err="1">
                <a:ea typeface="+mn-lt"/>
                <a:cs typeface="+mn-lt"/>
              </a:rPr>
              <a:t>workers</a:t>
            </a:r>
            <a:r>
              <a:rPr lang="es-ES" sz="2000" dirty="0">
                <a:ea typeface="+mn-lt"/>
                <a:cs typeface="+mn-lt"/>
              </a:rPr>
              <a:t> los HVP según</a:t>
            </a:r>
            <a:endParaRPr lang="es-ES" dirty="0" err="1"/>
          </a:p>
        </p:txBody>
      </p:sp>
      <p:pic>
        <p:nvPicPr>
          <p:cNvPr id="9" name="Imagen 8">
            <a:extLst>
              <a:ext uri="{FF2B5EF4-FFF2-40B4-BE49-F238E27FC236}">
                <a16:creationId xmlns:a16="http://schemas.microsoft.com/office/drawing/2014/main" id="{7F89ECC9-3A50-EA00-375D-74FD74C1A72F}"/>
              </a:ext>
            </a:extLst>
          </p:cNvPr>
          <p:cNvPicPr>
            <a:picLocks noChangeAspect="1"/>
          </p:cNvPicPr>
          <p:nvPr/>
        </p:nvPicPr>
        <p:blipFill>
          <a:blip r:embed="rId5"/>
          <a:stretch>
            <a:fillRect/>
          </a:stretch>
        </p:blipFill>
        <p:spPr>
          <a:xfrm>
            <a:off x="1471226" y="5929441"/>
            <a:ext cx="3153548" cy="518470"/>
          </a:xfrm>
          <a:prstGeom prst="rect">
            <a:avLst/>
          </a:prstGeom>
        </p:spPr>
      </p:pic>
      <p:sp>
        <p:nvSpPr>
          <p:cNvPr id="13" name="CuadroTexto 12">
            <a:extLst>
              <a:ext uri="{FF2B5EF4-FFF2-40B4-BE49-F238E27FC236}">
                <a16:creationId xmlns:a16="http://schemas.microsoft.com/office/drawing/2014/main" id="{51C367E8-0D90-06B3-55CC-09FE76371B2B}"/>
              </a:ext>
            </a:extLst>
          </p:cNvPr>
          <p:cNvSpPr txBox="1"/>
          <p:nvPr/>
        </p:nvSpPr>
        <p:spPr>
          <a:xfrm>
            <a:off x="6044514" y="4541108"/>
            <a:ext cx="6096000" cy="972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ts val="1725"/>
              </a:lnSpc>
            </a:pPr>
            <a:r>
              <a:rPr lang="es-ES" sz="2400" b="1" dirty="0">
                <a:latin typeface="Calibri"/>
                <a:ea typeface="Segoe UI"/>
                <a:cs typeface="Segoe UI"/>
              </a:rPr>
              <a:t>6.</a:t>
            </a:r>
            <a:r>
              <a:rPr lang="es-ES" sz="2400" b="1" baseline="0" dirty="0">
                <a:latin typeface="Calibri"/>
                <a:ea typeface="Segoe UI"/>
                <a:cs typeface="Segoe UI"/>
              </a:rPr>
              <a:t> </a:t>
            </a:r>
            <a:r>
              <a:rPr lang="es-ES" sz="2400" b="1" dirty="0">
                <a:latin typeface="Calibri"/>
                <a:ea typeface="Segoe UI"/>
                <a:cs typeface="Segoe UI"/>
              </a:rPr>
              <a:t>Aceptación y actualización</a:t>
            </a:r>
            <a:endParaRPr lang="en-US" sz="2400" dirty="0">
              <a:latin typeface="Calibri"/>
              <a:ea typeface="Segoe UI"/>
              <a:cs typeface="Segoe UI"/>
            </a:endParaRPr>
          </a:p>
          <a:p>
            <a:pPr algn="ctr" rtl="0">
              <a:lnSpc>
                <a:spcPts val="1500"/>
              </a:lnSpc>
            </a:pPr>
            <a:endParaRPr lang="es-ES" sz="2000" dirty="0">
              <a:latin typeface="Calibri"/>
              <a:ea typeface="Segoe UI"/>
              <a:cs typeface="Segoe UI"/>
            </a:endParaRPr>
          </a:p>
          <a:p>
            <a:pPr algn="ctr">
              <a:lnSpc>
                <a:spcPts val="1500"/>
              </a:lnSpc>
            </a:pPr>
            <a:r>
              <a:rPr lang="es-ES" sz="2000" dirty="0">
                <a:cs typeface="Segoe UI"/>
              </a:rPr>
              <a:t>Calcular:</a:t>
            </a:r>
          </a:p>
          <a:p>
            <a:pPr algn="ctr"/>
            <a:endParaRPr lang="es-ES">
              <a:ea typeface="Calibri" panose="020F0502020204030204"/>
              <a:cs typeface="Calibri" panose="020F0502020204030204"/>
            </a:endParaRPr>
          </a:p>
        </p:txBody>
      </p:sp>
      <p:pic>
        <p:nvPicPr>
          <p:cNvPr id="16" name="Imagen 15" descr="Imagen que contiene Diagrama&#10;&#10;El contenido generado por IA puede ser incorrecto.">
            <a:extLst>
              <a:ext uri="{FF2B5EF4-FFF2-40B4-BE49-F238E27FC236}">
                <a16:creationId xmlns:a16="http://schemas.microsoft.com/office/drawing/2014/main" id="{888C1C0E-CFFB-1B85-FC27-CE1A32231108}"/>
              </a:ext>
            </a:extLst>
          </p:cNvPr>
          <p:cNvPicPr>
            <a:picLocks noChangeAspect="1"/>
          </p:cNvPicPr>
          <p:nvPr/>
        </p:nvPicPr>
        <p:blipFill>
          <a:blip r:embed="rId6"/>
          <a:stretch>
            <a:fillRect/>
          </a:stretch>
        </p:blipFill>
        <p:spPr>
          <a:xfrm>
            <a:off x="7601341" y="5240546"/>
            <a:ext cx="2985385" cy="736549"/>
          </a:xfrm>
          <a:prstGeom prst="rect">
            <a:avLst/>
          </a:prstGeom>
        </p:spPr>
      </p:pic>
    </p:spTree>
    <p:extLst>
      <p:ext uri="{BB962C8B-B14F-4D97-AF65-F5344CB8AC3E}">
        <p14:creationId xmlns:p14="http://schemas.microsoft.com/office/powerpoint/2010/main" val="228161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7FD7-E7E1-6493-7A32-6681D1300E20}"/>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C6D91B49-5FE7-BD7C-6584-B0C2D5DD785D}"/>
              </a:ext>
            </a:extLst>
          </p:cNvPr>
          <p:cNvSpPr txBox="1"/>
          <p:nvPr/>
        </p:nvSpPr>
        <p:spPr>
          <a:xfrm>
            <a:off x="1656273" y="646981"/>
            <a:ext cx="7987588"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Partición del </a:t>
            </a:r>
            <a:r>
              <a:rPr lang="es-CO" sz="3200" b="1" dirty="0" err="1">
                <a:solidFill>
                  <a:schemeClr val="bg2">
                    <a:lumMod val="50000"/>
                  </a:schemeClr>
                </a:solidFill>
                <a:latin typeface="Myriad Pro Semibold"/>
              </a:rPr>
              <a:t>dataset</a:t>
            </a:r>
          </a:p>
        </p:txBody>
      </p:sp>
      <p:pic>
        <p:nvPicPr>
          <p:cNvPr id="5" name="Imagen 4" descr="Texto&#10;&#10;El contenido generado por IA puede ser incorrecto.">
            <a:extLst>
              <a:ext uri="{FF2B5EF4-FFF2-40B4-BE49-F238E27FC236}">
                <a16:creationId xmlns:a16="http://schemas.microsoft.com/office/drawing/2014/main" id="{256DFA3E-2BD5-D6FA-E96D-949934219D0F}"/>
              </a:ext>
            </a:extLst>
          </p:cNvPr>
          <p:cNvPicPr>
            <a:picLocks noChangeAspect="1"/>
          </p:cNvPicPr>
          <p:nvPr/>
        </p:nvPicPr>
        <p:blipFill>
          <a:blip r:embed="rId2"/>
          <a:stretch>
            <a:fillRect/>
          </a:stretch>
        </p:blipFill>
        <p:spPr>
          <a:xfrm>
            <a:off x="3636130" y="1367617"/>
            <a:ext cx="5282003" cy="4435059"/>
          </a:xfrm>
          <a:prstGeom prst="rect">
            <a:avLst/>
          </a:prstGeom>
        </p:spPr>
      </p:pic>
      <p:sp>
        <p:nvSpPr>
          <p:cNvPr id="6" name="CuadroTexto 5">
            <a:extLst>
              <a:ext uri="{FF2B5EF4-FFF2-40B4-BE49-F238E27FC236}">
                <a16:creationId xmlns:a16="http://schemas.microsoft.com/office/drawing/2014/main" id="{486605F3-BA4F-F592-1BE1-02EFE606FED8}"/>
              </a:ext>
            </a:extLst>
          </p:cNvPr>
          <p:cNvSpPr txBox="1"/>
          <p:nvPr/>
        </p:nvSpPr>
        <p:spPr>
          <a:xfrm>
            <a:off x="3632291" y="5991267"/>
            <a:ext cx="49355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ea typeface="Calibri"/>
                <a:cs typeface="Calibri"/>
              </a:rPr>
              <a:t>Dividimos el archivo LIBSVM en </a:t>
            </a:r>
            <a:r>
              <a:rPr lang="es-ES" err="1">
                <a:ea typeface="Calibri"/>
                <a:cs typeface="Calibri"/>
              </a:rPr>
              <a:t>train.svm</a:t>
            </a:r>
            <a:r>
              <a:rPr lang="es-ES">
                <a:ea typeface="Calibri"/>
                <a:cs typeface="Calibri"/>
              </a:rPr>
              <a:t> y </a:t>
            </a:r>
            <a:r>
              <a:rPr lang="es-ES" err="1">
                <a:ea typeface="Calibri"/>
                <a:cs typeface="Calibri"/>
              </a:rPr>
              <a:t>test.svm</a:t>
            </a:r>
            <a:endParaRPr lang="es-ES" dirty="0" err="1">
              <a:ea typeface="Calibri"/>
              <a:cs typeface="Calibri"/>
            </a:endParaRPr>
          </a:p>
        </p:txBody>
      </p:sp>
    </p:spTree>
    <p:extLst>
      <p:ext uri="{BB962C8B-B14F-4D97-AF65-F5344CB8AC3E}">
        <p14:creationId xmlns:p14="http://schemas.microsoft.com/office/powerpoint/2010/main" val="3134359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97E1B-7A7B-3822-F4B6-6091159D90B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AF3D677-C0F5-121E-65DB-C223D5D07380}"/>
              </a:ext>
            </a:extLst>
          </p:cNvPr>
          <p:cNvSpPr txBox="1"/>
          <p:nvPr/>
        </p:nvSpPr>
        <p:spPr>
          <a:xfrm>
            <a:off x="1656273" y="646981"/>
            <a:ext cx="7987588"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Carga de datos</a:t>
            </a:r>
          </a:p>
        </p:txBody>
      </p:sp>
      <p:sp>
        <p:nvSpPr>
          <p:cNvPr id="6" name="CuadroTexto 5">
            <a:extLst>
              <a:ext uri="{FF2B5EF4-FFF2-40B4-BE49-F238E27FC236}">
                <a16:creationId xmlns:a16="http://schemas.microsoft.com/office/drawing/2014/main" id="{F380452F-A516-779E-E9DD-5DD1C2E85E20}"/>
              </a:ext>
            </a:extLst>
          </p:cNvPr>
          <p:cNvSpPr txBox="1"/>
          <p:nvPr/>
        </p:nvSpPr>
        <p:spPr>
          <a:xfrm>
            <a:off x="3632291" y="5616513"/>
            <a:ext cx="49355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a:cs typeface="Calibri"/>
              </a:rPr>
              <a:t>Se crean funciones para </a:t>
            </a:r>
            <a:r>
              <a:rPr lang="es-ES" dirty="0" err="1">
                <a:ea typeface="Calibri"/>
                <a:cs typeface="Calibri"/>
              </a:rPr>
              <a:t>parsear</a:t>
            </a:r>
            <a:r>
              <a:rPr lang="es-ES" dirty="0">
                <a:ea typeface="Calibri"/>
                <a:cs typeface="Calibri"/>
              </a:rPr>
              <a:t> las </a:t>
            </a:r>
            <a:r>
              <a:rPr lang="es-ES" dirty="0" err="1">
                <a:ea typeface="Calibri"/>
                <a:cs typeface="Calibri"/>
              </a:rPr>
              <a:t>lineas</a:t>
            </a:r>
            <a:r>
              <a:rPr lang="es-ES" dirty="0">
                <a:ea typeface="Calibri"/>
                <a:cs typeface="Calibri"/>
              </a:rPr>
              <a:t> del archivo LIBSVM y para la construcción del CSR</a:t>
            </a:r>
          </a:p>
        </p:txBody>
      </p:sp>
      <p:pic>
        <p:nvPicPr>
          <p:cNvPr id="3" name="Imagen 2" descr="Texto&#10;&#10;El contenido generado por IA puede ser incorrecto.">
            <a:extLst>
              <a:ext uri="{FF2B5EF4-FFF2-40B4-BE49-F238E27FC236}">
                <a16:creationId xmlns:a16="http://schemas.microsoft.com/office/drawing/2014/main" id="{F5E28776-B5A3-3850-6F7F-94CF25BFD7DD}"/>
              </a:ext>
            </a:extLst>
          </p:cNvPr>
          <p:cNvPicPr>
            <a:picLocks noChangeAspect="1"/>
          </p:cNvPicPr>
          <p:nvPr/>
        </p:nvPicPr>
        <p:blipFill>
          <a:blip r:embed="rId2"/>
          <a:stretch>
            <a:fillRect/>
          </a:stretch>
        </p:blipFill>
        <p:spPr>
          <a:xfrm>
            <a:off x="3261922" y="1236689"/>
            <a:ext cx="5680648" cy="4147279"/>
          </a:xfrm>
          <a:prstGeom prst="rect">
            <a:avLst/>
          </a:prstGeom>
        </p:spPr>
      </p:pic>
    </p:spTree>
    <p:extLst>
      <p:ext uri="{BB962C8B-B14F-4D97-AF65-F5344CB8AC3E}">
        <p14:creationId xmlns:p14="http://schemas.microsoft.com/office/powerpoint/2010/main" val="115659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F2BB-E840-2A57-1177-551F8B504D2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A6F2F788-025A-4F08-E0C8-EF72B51291DE}"/>
              </a:ext>
            </a:extLst>
          </p:cNvPr>
          <p:cNvSpPr txBox="1"/>
          <p:nvPr/>
        </p:nvSpPr>
        <p:spPr>
          <a:xfrm>
            <a:off x="1656273" y="646981"/>
            <a:ext cx="7987588"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a:t>
            </a:r>
            <a:r>
              <a:rPr lang="es-CO" sz="3200" b="1" dirty="0" err="1">
                <a:solidFill>
                  <a:schemeClr val="bg2">
                    <a:lumMod val="50000"/>
                  </a:schemeClr>
                </a:solidFill>
                <a:latin typeface="Myriad Pro Semibold"/>
              </a:rPr>
              <a:t>Backend</a:t>
            </a:r>
            <a:r>
              <a:rPr lang="es-CO" sz="3200" b="1" dirty="0">
                <a:solidFill>
                  <a:schemeClr val="bg2">
                    <a:lumMod val="50000"/>
                  </a:schemeClr>
                </a:solidFill>
                <a:latin typeface="Myriad Pro Semibold"/>
              </a:rPr>
              <a:t> numérico</a:t>
            </a:r>
          </a:p>
        </p:txBody>
      </p:sp>
      <p:pic>
        <p:nvPicPr>
          <p:cNvPr id="4" name="Imagen 3" descr="Texto&#10;&#10;El contenido generado por IA puede ser incorrecto.">
            <a:extLst>
              <a:ext uri="{FF2B5EF4-FFF2-40B4-BE49-F238E27FC236}">
                <a16:creationId xmlns:a16="http://schemas.microsoft.com/office/drawing/2014/main" id="{96669DCD-591C-D6F2-21AC-4DB1D11A3AD7}"/>
              </a:ext>
            </a:extLst>
          </p:cNvPr>
          <p:cNvPicPr>
            <a:picLocks noChangeAspect="1"/>
          </p:cNvPicPr>
          <p:nvPr/>
        </p:nvPicPr>
        <p:blipFill>
          <a:blip r:embed="rId2"/>
          <a:stretch>
            <a:fillRect/>
          </a:stretch>
        </p:blipFill>
        <p:spPr>
          <a:xfrm>
            <a:off x="2781612" y="1634474"/>
            <a:ext cx="6628776" cy="3589053"/>
          </a:xfrm>
          <a:prstGeom prst="rect">
            <a:avLst/>
          </a:prstGeom>
        </p:spPr>
      </p:pic>
    </p:spTree>
    <p:extLst>
      <p:ext uri="{BB962C8B-B14F-4D97-AF65-F5344CB8AC3E}">
        <p14:creationId xmlns:p14="http://schemas.microsoft.com/office/powerpoint/2010/main" val="337488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8F74E-6EF7-895C-D76B-2ED073324C5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3BFD0B2-DCB6-AEC6-255D-5261BB433480}"/>
              </a:ext>
            </a:extLst>
          </p:cNvPr>
          <p:cNvSpPr txBox="1"/>
          <p:nvPr/>
        </p:nvSpPr>
        <p:spPr>
          <a:xfrm>
            <a:off x="1656273" y="646981"/>
            <a:ext cx="8712112"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Definición de la pérdida</a:t>
            </a:r>
          </a:p>
        </p:txBody>
      </p:sp>
      <p:pic>
        <p:nvPicPr>
          <p:cNvPr id="6" name="Imagen 5" descr="Texto&#10;&#10;El contenido generado por IA puede ser incorrecto.">
            <a:extLst>
              <a:ext uri="{FF2B5EF4-FFF2-40B4-BE49-F238E27FC236}">
                <a16:creationId xmlns:a16="http://schemas.microsoft.com/office/drawing/2014/main" id="{CF3FA103-C884-67A9-93C1-77404EED3356}"/>
              </a:ext>
            </a:extLst>
          </p:cNvPr>
          <p:cNvPicPr>
            <a:picLocks noChangeAspect="1"/>
          </p:cNvPicPr>
          <p:nvPr/>
        </p:nvPicPr>
        <p:blipFill>
          <a:blip r:embed="rId2"/>
          <a:stretch>
            <a:fillRect/>
          </a:stretch>
        </p:blipFill>
        <p:spPr>
          <a:xfrm>
            <a:off x="985205" y="1399081"/>
            <a:ext cx="4125591" cy="4684427"/>
          </a:xfrm>
          <a:prstGeom prst="rect">
            <a:avLst/>
          </a:prstGeom>
        </p:spPr>
      </p:pic>
      <p:pic>
        <p:nvPicPr>
          <p:cNvPr id="7" name="Imagen 6" descr="Texto&#10;&#10;El contenido generado por IA puede ser incorrecto.">
            <a:extLst>
              <a:ext uri="{FF2B5EF4-FFF2-40B4-BE49-F238E27FC236}">
                <a16:creationId xmlns:a16="http://schemas.microsoft.com/office/drawing/2014/main" id="{D2E39C5A-47AF-C3FF-4BC8-2BDBE4188F28}"/>
              </a:ext>
            </a:extLst>
          </p:cNvPr>
          <p:cNvPicPr>
            <a:picLocks noChangeAspect="1"/>
          </p:cNvPicPr>
          <p:nvPr/>
        </p:nvPicPr>
        <p:blipFill>
          <a:blip r:embed="rId3"/>
          <a:stretch>
            <a:fillRect/>
          </a:stretch>
        </p:blipFill>
        <p:spPr>
          <a:xfrm>
            <a:off x="6627983" y="1399081"/>
            <a:ext cx="4832167" cy="4696919"/>
          </a:xfrm>
          <a:prstGeom prst="rect">
            <a:avLst/>
          </a:prstGeom>
        </p:spPr>
      </p:pic>
      <p:sp>
        <p:nvSpPr>
          <p:cNvPr id="8" name="CuadroTexto 7">
            <a:extLst>
              <a:ext uri="{FF2B5EF4-FFF2-40B4-BE49-F238E27FC236}">
                <a16:creationId xmlns:a16="http://schemas.microsoft.com/office/drawing/2014/main" id="{ADEE01EE-DCE9-8F2E-8C56-CA16565DD483}"/>
              </a:ext>
            </a:extLst>
          </p:cNvPr>
          <p:cNvSpPr txBox="1"/>
          <p:nvPr/>
        </p:nvSpPr>
        <p:spPr>
          <a:xfrm>
            <a:off x="2973705" y="6213153"/>
            <a:ext cx="607569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Se definen las pérdidas correspondientes utilizadas en el cálculo de las familias de clasificadores lineales.</a:t>
            </a:r>
          </a:p>
        </p:txBody>
      </p:sp>
    </p:spTree>
    <p:extLst>
      <p:ext uri="{BB962C8B-B14F-4D97-AF65-F5344CB8AC3E}">
        <p14:creationId xmlns:p14="http://schemas.microsoft.com/office/powerpoint/2010/main" val="211490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5A818-E30C-D1A2-A2E2-50717CCA803D}"/>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16BC94D-B392-265E-6A40-2D1BD07075F0}"/>
              </a:ext>
            </a:extLst>
          </p:cNvPr>
          <p:cNvSpPr txBox="1"/>
          <p:nvPr/>
        </p:nvSpPr>
        <p:spPr>
          <a:xfrm>
            <a:off x="1656273" y="646981"/>
            <a:ext cx="8712112" cy="1077218"/>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Entrenamiento principal (TRON LOCAL)</a:t>
            </a:r>
          </a:p>
        </p:txBody>
      </p:sp>
      <p:sp>
        <p:nvSpPr>
          <p:cNvPr id="8" name="CuadroTexto 7">
            <a:extLst>
              <a:ext uri="{FF2B5EF4-FFF2-40B4-BE49-F238E27FC236}">
                <a16:creationId xmlns:a16="http://schemas.microsoft.com/office/drawing/2014/main" id="{98284E6C-EBD6-F4E2-FEB0-FB95C0D18811}"/>
              </a:ext>
            </a:extLst>
          </p:cNvPr>
          <p:cNvSpPr txBox="1"/>
          <p:nvPr/>
        </p:nvSpPr>
        <p:spPr>
          <a:xfrm>
            <a:off x="25639" y="5538596"/>
            <a:ext cx="60756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Se establece el módulo </a:t>
            </a:r>
            <a:r>
              <a:rPr lang="es-ES" dirty="0" err="1">
                <a:ea typeface="Calibri" panose="020F0502020204030204"/>
                <a:cs typeface="Calibri" panose="020F0502020204030204"/>
              </a:rPr>
              <a:t>tron</a:t>
            </a:r>
            <a:r>
              <a:rPr lang="es-ES" dirty="0">
                <a:ea typeface="Calibri" panose="020F0502020204030204"/>
                <a:cs typeface="Calibri" panose="020F0502020204030204"/>
              </a:rPr>
              <a:t>, en el cual se incluyen las funciones para calcular los CG (gradientes conjugados) y realizar el debido truncamiento y cálculo de los pasos del método.</a:t>
            </a:r>
          </a:p>
        </p:txBody>
      </p:sp>
      <p:pic>
        <p:nvPicPr>
          <p:cNvPr id="3" name="Imagen 2" descr="Texto&#10;&#10;El contenido generado por IA puede ser incorrecto.">
            <a:extLst>
              <a:ext uri="{FF2B5EF4-FFF2-40B4-BE49-F238E27FC236}">
                <a16:creationId xmlns:a16="http://schemas.microsoft.com/office/drawing/2014/main" id="{53FDF161-FCEB-9870-1E77-418FED87F968}"/>
              </a:ext>
            </a:extLst>
          </p:cNvPr>
          <p:cNvPicPr>
            <a:picLocks noChangeAspect="1"/>
          </p:cNvPicPr>
          <p:nvPr/>
        </p:nvPicPr>
        <p:blipFill>
          <a:blip r:embed="rId2"/>
          <a:stretch>
            <a:fillRect/>
          </a:stretch>
        </p:blipFill>
        <p:spPr>
          <a:xfrm>
            <a:off x="1038961" y="1936229"/>
            <a:ext cx="3868177" cy="3422755"/>
          </a:xfrm>
          <a:prstGeom prst="rect">
            <a:avLst/>
          </a:prstGeom>
        </p:spPr>
      </p:pic>
      <p:pic>
        <p:nvPicPr>
          <p:cNvPr id="4" name="Imagen 3" descr="Texto&#10;&#10;El contenido generado por IA puede ser incorrecto.">
            <a:extLst>
              <a:ext uri="{FF2B5EF4-FFF2-40B4-BE49-F238E27FC236}">
                <a16:creationId xmlns:a16="http://schemas.microsoft.com/office/drawing/2014/main" id="{F107A278-91B9-56DB-D65A-C2CC47E05F49}"/>
              </a:ext>
            </a:extLst>
          </p:cNvPr>
          <p:cNvPicPr>
            <a:picLocks noChangeAspect="1"/>
          </p:cNvPicPr>
          <p:nvPr/>
        </p:nvPicPr>
        <p:blipFill>
          <a:blip r:embed="rId3"/>
          <a:stretch>
            <a:fillRect/>
          </a:stretch>
        </p:blipFill>
        <p:spPr>
          <a:xfrm>
            <a:off x="7766151" y="1936229"/>
            <a:ext cx="3655109" cy="3422755"/>
          </a:xfrm>
          <a:prstGeom prst="rect">
            <a:avLst/>
          </a:prstGeom>
        </p:spPr>
      </p:pic>
      <p:sp>
        <p:nvSpPr>
          <p:cNvPr id="5" name="CuadroTexto 4">
            <a:extLst>
              <a:ext uri="{FF2B5EF4-FFF2-40B4-BE49-F238E27FC236}">
                <a16:creationId xmlns:a16="http://schemas.microsoft.com/office/drawing/2014/main" id="{49D95CC5-8DB8-FF20-C42E-45FA9A2C42EB}"/>
              </a:ext>
            </a:extLst>
          </p:cNvPr>
          <p:cNvSpPr txBox="1"/>
          <p:nvPr/>
        </p:nvSpPr>
        <p:spPr>
          <a:xfrm>
            <a:off x="6096000" y="5527623"/>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latin typeface="Calibri"/>
              </a:rPr>
              <a:t>En el script train.py se procede a escoger el tipo de pérdida deseada, se carga el archivo LIBSVM y se importa el módulo </a:t>
            </a:r>
            <a:r>
              <a:rPr lang="es-ES" err="1">
                <a:latin typeface="Calibri"/>
              </a:rPr>
              <a:t>tron</a:t>
            </a:r>
            <a:r>
              <a:rPr lang="es-ES" dirty="0">
                <a:latin typeface="Calibri"/>
              </a:rPr>
              <a:t> para ejecutarlo sobre nuestro </a:t>
            </a:r>
            <a:r>
              <a:rPr lang="es-ES" err="1">
                <a:latin typeface="Calibri"/>
              </a:rPr>
              <a:t>dataset</a:t>
            </a:r>
            <a:r>
              <a:rPr lang="es-ES" dirty="0">
                <a:latin typeface="Calibri"/>
              </a:rPr>
              <a:t>.</a:t>
            </a:r>
            <a:endParaRPr lang="es-ES" dirty="0">
              <a:ea typeface="Calibri"/>
              <a:cs typeface="Calibri"/>
            </a:endParaRPr>
          </a:p>
          <a:p>
            <a:pPr algn="ctr"/>
            <a:endParaRPr lang="es-ES"/>
          </a:p>
        </p:txBody>
      </p:sp>
    </p:spTree>
    <p:extLst>
      <p:ext uri="{BB962C8B-B14F-4D97-AF65-F5344CB8AC3E}">
        <p14:creationId xmlns:p14="http://schemas.microsoft.com/office/powerpoint/2010/main" val="91270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78FF8-87B0-4F15-E957-BFA3FCFA09F0}"/>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F7899F59-746E-18E1-DEAB-A738218F29C0}"/>
              </a:ext>
            </a:extLst>
          </p:cNvPr>
          <p:cNvSpPr txBox="1"/>
          <p:nvPr/>
        </p:nvSpPr>
        <p:spPr>
          <a:xfrm>
            <a:off x="1656273" y="646981"/>
            <a:ext cx="8712112" cy="1077218"/>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Flujo de trabajo: Entrenamiento principal (TRON LOCAL)</a:t>
            </a:r>
          </a:p>
        </p:txBody>
      </p:sp>
      <p:sp>
        <p:nvSpPr>
          <p:cNvPr id="8" name="CuadroTexto 7">
            <a:extLst>
              <a:ext uri="{FF2B5EF4-FFF2-40B4-BE49-F238E27FC236}">
                <a16:creationId xmlns:a16="http://schemas.microsoft.com/office/drawing/2014/main" id="{00062F34-C473-BB5C-51A9-ECE2ED28766C}"/>
              </a:ext>
            </a:extLst>
          </p:cNvPr>
          <p:cNvSpPr txBox="1"/>
          <p:nvPr/>
        </p:nvSpPr>
        <p:spPr>
          <a:xfrm>
            <a:off x="25639" y="5538596"/>
            <a:ext cx="60756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Se establece el módulo </a:t>
            </a:r>
            <a:r>
              <a:rPr lang="es-ES" dirty="0" err="1">
                <a:ea typeface="Calibri" panose="020F0502020204030204"/>
                <a:cs typeface="Calibri" panose="020F0502020204030204"/>
              </a:rPr>
              <a:t>tron</a:t>
            </a:r>
            <a:r>
              <a:rPr lang="es-ES" dirty="0">
                <a:ea typeface="Calibri" panose="020F0502020204030204"/>
                <a:cs typeface="Calibri" panose="020F0502020204030204"/>
              </a:rPr>
              <a:t>, en el cual se incluyen las funciones para calcular los CG (gradientes conjugados) y realizar el debido truncamiento y cálculo de los pasos del método.</a:t>
            </a:r>
          </a:p>
        </p:txBody>
      </p:sp>
      <p:pic>
        <p:nvPicPr>
          <p:cNvPr id="3" name="Imagen 2" descr="Texto&#10;&#10;El contenido generado por IA puede ser incorrecto.">
            <a:extLst>
              <a:ext uri="{FF2B5EF4-FFF2-40B4-BE49-F238E27FC236}">
                <a16:creationId xmlns:a16="http://schemas.microsoft.com/office/drawing/2014/main" id="{9F8E19D5-CBE5-00C5-C109-C58080303D4B}"/>
              </a:ext>
            </a:extLst>
          </p:cNvPr>
          <p:cNvPicPr>
            <a:picLocks noChangeAspect="1"/>
          </p:cNvPicPr>
          <p:nvPr/>
        </p:nvPicPr>
        <p:blipFill>
          <a:blip r:embed="rId2"/>
          <a:stretch>
            <a:fillRect/>
          </a:stretch>
        </p:blipFill>
        <p:spPr>
          <a:xfrm>
            <a:off x="1038961" y="1936229"/>
            <a:ext cx="3868177" cy="3422755"/>
          </a:xfrm>
          <a:prstGeom prst="rect">
            <a:avLst/>
          </a:prstGeom>
        </p:spPr>
      </p:pic>
      <p:pic>
        <p:nvPicPr>
          <p:cNvPr id="4" name="Imagen 3" descr="Texto&#10;&#10;El contenido generado por IA puede ser incorrecto.">
            <a:extLst>
              <a:ext uri="{FF2B5EF4-FFF2-40B4-BE49-F238E27FC236}">
                <a16:creationId xmlns:a16="http://schemas.microsoft.com/office/drawing/2014/main" id="{7A367656-58FA-50C8-9458-B17B4FF272AD}"/>
              </a:ext>
            </a:extLst>
          </p:cNvPr>
          <p:cNvPicPr>
            <a:picLocks noChangeAspect="1"/>
          </p:cNvPicPr>
          <p:nvPr/>
        </p:nvPicPr>
        <p:blipFill>
          <a:blip r:embed="rId3"/>
          <a:stretch>
            <a:fillRect/>
          </a:stretch>
        </p:blipFill>
        <p:spPr>
          <a:xfrm>
            <a:off x="7766151" y="1936229"/>
            <a:ext cx="3655109" cy="3422755"/>
          </a:xfrm>
          <a:prstGeom prst="rect">
            <a:avLst/>
          </a:prstGeom>
        </p:spPr>
      </p:pic>
      <p:sp>
        <p:nvSpPr>
          <p:cNvPr id="5" name="CuadroTexto 4">
            <a:extLst>
              <a:ext uri="{FF2B5EF4-FFF2-40B4-BE49-F238E27FC236}">
                <a16:creationId xmlns:a16="http://schemas.microsoft.com/office/drawing/2014/main" id="{76D102D5-D003-4BAB-A297-A2E12B1A2CE4}"/>
              </a:ext>
            </a:extLst>
          </p:cNvPr>
          <p:cNvSpPr txBox="1"/>
          <p:nvPr/>
        </p:nvSpPr>
        <p:spPr>
          <a:xfrm>
            <a:off x="6096000" y="5527623"/>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latin typeface="Calibri"/>
              </a:rPr>
              <a:t>En el script train.py se procede a escoger el tipo de pérdida deseada, se carga el archivo LIBSVM y se importa el módulo </a:t>
            </a:r>
            <a:r>
              <a:rPr lang="es-ES" err="1">
                <a:latin typeface="Calibri"/>
              </a:rPr>
              <a:t>tron</a:t>
            </a:r>
            <a:r>
              <a:rPr lang="es-ES" dirty="0">
                <a:latin typeface="Calibri"/>
              </a:rPr>
              <a:t> para ejecutarlo sobre nuestro </a:t>
            </a:r>
            <a:r>
              <a:rPr lang="es-ES" err="1">
                <a:latin typeface="Calibri"/>
              </a:rPr>
              <a:t>dataset</a:t>
            </a:r>
            <a:r>
              <a:rPr lang="es-ES" dirty="0">
                <a:latin typeface="Calibri"/>
              </a:rPr>
              <a:t>.</a:t>
            </a:r>
            <a:endParaRPr lang="es-ES" dirty="0">
              <a:ea typeface="Calibri"/>
              <a:cs typeface="Calibri"/>
            </a:endParaRPr>
          </a:p>
          <a:p>
            <a:pPr algn="ctr"/>
            <a:endParaRPr lang="es-ES"/>
          </a:p>
        </p:txBody>
      </p:sp>
    </p:spTree>
    <p:extLst>
      <p:ext uri="{BB962C8B-B14F-4D97-AF65-F5344CB8AC3E}">
        <p14:creationId xmlns:p14="http://schemas.microsoft.com/office/powerpoint/2010/main" val="1233238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6BB94-5A75-2AED-0442-B9EAB8363D07}"/>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9324723E-961F-3A4A-1874-857E31507A7C}"/>
              </a:ext>
            </a:extLst>
          </p:cNvPr>
          <p:cNvSpPr txBox="1"/>
          <p:nvPr/>
        </p:nvSpPr>
        <p:spPr>
          <a:xfrm>
            <a:off x="1468896" y="522063"/>
            <a:ext cx="9261751" cy="523220"/>
          </a:xfrm>
          <a:prstGeom prst="rect">
            <a:avLst/>
          </a:prstGeom>
          <a:noFill/>
        </p:spPr>
        <p:txBody>
          <a:bodyPr wrap="square" lIns="91440" tIns="45720" rIns="91440" bIns="45720" rtlCol="0" anchor="t">
            <a:spAutoFit/>
          </a:bodyPr>
          <a:lstStyle/>
          <a:p>
            <a:r>
              <a:rPr lang="es-CO" sz="2800" b="1" dirty="0">
                <a:solidFill>
                  <a:schemeClr val="bg2">
                    <a:lumMod val="50000"/>
                  </a:schemeClr>
                </a:solidFill>
                <a:latin typeface="Myriad Pro Semibold"/>
              </a:rPr>
              <a:t>Flujo de trabajo: Evaluación y selección de umbral</a:t>
            </a:r>
          </a:p>
        </p:txBody>
      </p:sp>
      <p:sp>
        <p:nvSpPr>
          <p:cNvPr id="8" name="CuadroTexto 7">
            <a:extLst>
              <a:ext uri="{FF2B5EF4-FFF2-40B4-BE49-F238E27FC236}">
                <a16:creationId xmlns:a16="http://schemas.microsoft.com/office/drawing/2014/main" id="{ACF826A7-1B68-634E-D1C3-CF46C5EF0BAC}"/>
              </a:ext>
            </a:extLst>
          </p:cNvPr>
          <p:cNvSpPr txBox="1"/>
          <p:nvPr/>
        </p:nvSpPr>
        <p:spPr>
          <a:xfrm>
            <a:off x="2161738" y="5201318"/>
            <a:ext cx="2465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Script de evaluación</a:t>
            </a:r>
          </a:p>
        </p:txBody>
      </p:sp>
      <p:pic>
        <p:nvPicPr>
          <p:cNvPr id="6" name="Imagen 5" descr="Texto&#10;&#10;El contenido generado por IA puede ser incorrecto.">
            <a:extLst>
              <a:ext uri="{FF2B5EF4-FFF2-40B4-BE49-F238E27FC236}">
                <a16:creationId xmlns:a16="http://schemas.microsoft.com/office/drawing/2014/main" id="{D2A3CB53-57BA-B58F-419C-85FC08CE97A7}"/>
              </a:ext>
            </a:extLst>
          </p:cNvPr>
          <p:cNvPicPr>
            <a:picLocks noChangeAspect="1"/>
          </p:cNvPicPr>
          <p:nvPr/>
        </p:nvPicPr>
        <p:blipFill>
          <a:blip r:embed="rId2"/>
          <a:stretch>
            <a:fillRect/>
          </a:stretch>
        </p:blipFill>
        <p:spPr>
          <a:xfrm>
            <a:off x="1229318" y="1773835"/>
            <a:ext cx="4311924" cy="3310329"/>
          </a:xfrm>
          <a:prstGeom prst="rect">
            <a:avLst/>
          </a:prstGeom>
        </p:spPr>
      </p:pic>
      <p:pic>
        <p:nvPicPr>
          <p:cNvPr id="7" name="Imagen 6" descr="Texto&#10;&#10;El contenido generado por IA puede ser incorrecto.">
            <a:extLst>
              <a:ext uri="{FF2B5EF4-FFF2-40B4-BE49-F238E27FC236}">
                <a16:creationId xmlns:a16="http://schemas.microsoft.com/office/drawing/2014/main" id="{28D8FF98-9FB0-8DAF-E71D-B720D227F054}"/>
              </a:ext>
            </a:extLst>
          </p:cNvPr>
          <p:cNvPicPr>
            <a:picLocks noChangeAspect="1"/>
          </p:cNvPicPr>
          <p:nvPr/>
        </p:nvPicPr>
        <p:blipFill>
          <a:blip r:embed="rId3"/>
          <a:stretch>
            <a:fillRect/>
          </a:stretch>
        </p:blipFill>
        <p:spPr>
          <a:xfrm>
            <a:off x="6440304" y="1786327"/>
            <a:ext cx="4532965" cy="3297837"/>
          </a:xfrm>
          <a:prstGeom prst="rect">
            <a:avLst/>
          </a:prstGeom>
        </p:spPr>
      </p:pic>
      <p:sp>
        <p:nvSpPr>
          <p:cNvPr id="9" name="CuadroTexto 8">
            <a:extLst>
              <a:ext uri="{FF2B5EF4-FFF2-40B4-BE49-F238E27FC236}">
                <a16:creationId xmlns:a16="http://schemas.microsoft.com/office/drawing/2014/main" id="{700FB8D3-0D12-78B1-404A-25285B6A1D18}"/>
              </a:ext>
            </a:extLst>
          </p:cNvPr>
          <p:cNvSpPr txBox="1"/>
          <p:nvPr/>
        </p:nvSpPr>
        <p:spPr>
          <a:xfrm>
            <a:off x="7470754" y="5201317"/>
            <a:ext cx="2465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Búsqueda de umbral</a:t>
            </a:r>
          </a:p>
        </p:txBody>
      </p:sp>
    </p:spTree>
    <p:extLst>
      <p:ext uri="{BB962C8B-B14F-4D97-AF65-F5344CB8AC3E}">
        <p14:creationId xmlns:p14="http://schemas.microsoft.com/office/powerpoint/2010/main" val="168541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8B490-7C59-B9CB-FD61-2068FF3ED6E0}"/>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5AAA2CF-1D45-7A2F-C176-F8AF01A7980E}"/>
              </a:ext>
            </a:extLst>
          </p:cNvPr>
          <p:cNvSpPr txBox="1"/>
          <p:nvPr/>
        </p:nvSpPr>
        <p:spPr>
          <a:xfrm>
            <a:off x="1468896" y="522063"/>
            <a:ext cx="9261751" cy="523220"/>
          </a:xfrm>
          <a:prstGeom prst="rect">
            <a:avLst/>
          </a:prstGeom>
          <a:noFill/>
        </p:spPr>
        <p:txBody>
          <a:bodyPr wrap="square" lIns="91440" tIns="45720" rIns="91440" bIns="45720" rtlCol="0" anchor="t">
            <a:spAutoFit/>
          </a:bodyPr>
          <a:lstStyle/>
          <a:p>
            <a:r>
              <a:rPr lang="es-CO" sz="2800" b="1" dirty="0">
                <a:solidFill>
                  <a:schemeClr val="bg2">
                    <a:lumMod val="50000"/>
                  </a:schemeClr>
                </a:solidFill>
                <a:latin typeface="Myriad Pro Semibold"/>
              </a:rPr>
              <a:t>Flujo de trabajo: </a:t>
            </a:r>
            <a:r>
              <a:rPr lang="es-CO" sz="2800" b="1" dirty="0" err="1">
                <a:solidFill>
                  <a:schemeClr val="bg2">
                    <a:lumMod val="50000"/>
                  </a:schemeClr>
                </a:solidFill>
                <a:latin typeface="Myriad Pro Semibold"/>
              </a:rPr>
              <a:t>Benchmarks</a:t>
            </a:r>
            <a:r>
              <a:rPr lang="es-CO" sz="2800" b="1" dirty="0">
                <a:solidFill>
                  <a:schemeClr val="bg2">
                    <a:lumMod val="50000"/>
                  </a:schemeClr>
                </a:solidFill>
                <a:latin typeface="Myriad Pro Semibold"/>
              </a:rPr>
              <a:t> con </a:t>
            </a:r>
            <a:r>
              <a:rPr lang="es-CO" sz="2800" b="1" dirty="0" err="1">
                <a:solidFill>
                  <a:schemeClr val="bg2">
                    <a:lumMod val="50000"/>
                  </a:schemeClr>
                </a:solidFill>
                <a:latin typeface="Myriad Pro Semibold"/>
              </a:rPr>
              <a:t>MLlib</a:t>
            </a:r>
          </a:p>
        </p:txBody>
      </p:sp>
      <p:sp>
        <p:nvSpPr>
          <p:cNvPr id="8" name="CuadroTexto 7">
            <a:extLst>
              <a:ext uri="{FF2B5EF4-FFF2-40B4-BE49-F238E27FC236}">
                <a16:creationId xmlns:a16="http://schemas.microsoft.com/office/drawing/2014/main" id="{6991401B-F9A5-6D9A-BD31-7E5288540436}"/>
              </a:ext>
            </a:extLst>
          </p:cNvPr>
          <p:cNvSpPr txBox="1"/>
          <p:nvPr/>
        </p:nvSpPr>
        <p:spPr>
          <a:xfrm>
            <a:off x="1224852" y="5201318"/>
            <a:ext cx="43518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Se entrena LR con </a:t>
            </a:r>
            <a:r>
              <a:rPr lang="es-ES" dirty="0" err="1">
                <a:ea typeface="Calibri" panose="020F0502020204030204"/>
                <a:cs typeface="Calibri" panose="020F0502020204030204"/>
              </a:rPr>
              <a:t>Spark</a:t>
            </a:r>
            <a:r>
              <a:rPr lang="es-ES" dirty="0">
                <a:ea typeface="Calibri" panose="020F0502020204030204"/>
                <a:cs typeface="Calibri" panose="020F0502020204030204"/>
              </a:rPr>
              <a:t> </a:t>
            </a:r>
            <a:r>
              <a:rPr lang="es-ES" dirty="0" err="1">
                <a:ea typeface="Calibri" panose="020F0502020204030204"/>
                <a:cs typeface="Calibri" panose="020F0502020204030204"/>
              </a:rPr>
              <a:t>MLlib</a:t>
            </a:r>
            <a:r>
              <a:rPr lang="es-ES" dirty="0">
                <a:ea typeface="Calibri" panose="020F0502020204030204"/>
                <a:cs typeface="Calibri" panose="020F0502020204030204"/>
              </a:rPr>
              <a:t> y se guarda el </a:t>
            </a:r>
            <a:r>
              <a:rPr lang="es-ES" dirty="0" err="1">
                <a:ea typeface="Calibri" panose="020F0502020204030204"/>
                <a:cs typeface="Calibri" panose="020F0502020204030204"/>
              </a:rPr>
              <a:t>json</a:t>
            </a:r>
            <a:r>
              <a:rPr lang="es-ES" dirty="0">
                <a:ea typeface="Calibri" panose="020F0502020204030204"/>
                <a:cs typeface="Calibri" panose="020F0502020204030204"/>
              </a:rPr>
              <a:t> para futuras comparaciones con TRON</a:t>
            </a:r>
          </a:p>
        </p:txBody>
      </p:sp>
      <p:sp>
        <p:nvSpPr>
          <p:cNvPr id="9" name="CuadroTexto 8">
            <a:extLst>
              <a:ext uri="{FF2B5EF4-FFF2-40B4-BE49-F238E27FC236}">
                <a16:creationId xmlns:a16="http://schemas.microsoft.com/office/drawing/2014/main" id="{A759F966-B7C8-C7E2-39F3-CC61C31F383E}"/>
              </a:ext>
            </a:extLst>
          </p:cNvPr>
          <p:cNvSpPr txBox="1"/>
          <p:nvPr/>
        </p:nvSpPr>
        <p:spPr>
          <a:xfrm>
            <a:off x="6671279" y="5201317"/>
            <a:ext cx="40520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Se repite el mismo proceso, esta vez entrenando </a:t>
            </a:r>
            <a:r>
              <a:rPr lang="es-ES" dirty="0" err="1">
                <a:ea typeface="Calibri" panose="020F0502020204030204"/>
                <a:cs typeface="Calibri" panose="020F0502020204030204"/>
              </a:rPr>
              <a:t>LinearSVC</a:t>
            </a:r>
            <a:r>
              <a:rPr lang="es-ES" dirty="0">
                <a:ea typeface="Calibri" panose="020F0502020204030204"/>
                <a:cs typeface="Calibri" panose="020F0502020204030204"/>
              </a:rPr>
              <a:t> (</a:t>
            </a:r>
            <a:r>
              <a:rPr lang="es-ES" dirty="0" err="1">
                <a:ea typeface="Calibri" panose="020F0502020204030204"/>
                <a:cs typeface="Calibri" panose="020F0502020204030204"/>
              </a:rPr>
              <a:t>Hinge</a:t>
            </a:r>
            <a:r>
              <a:rPr lang="es-ES" dirty="0">
                <a:ea typeface="Calibri" panose="020F0502020204030204"/>
                <a:cs typeface="Calibri" panose="020F0502020204030204"/>
              </a:rPr>
              <a:t>)</a:t>
            </a:r>
          </a:p>
        </p:txBody>
      </p:sp>
      <p:pic>
        <p:nvPicPr>
          <p:cNvPr id="3" name="Imagen 2" descr="Texto&#10;&#10;El contenido generado por IA puede ser incorrecto.">
            <a:extLst>
              <a:ext uri="{FF2B5EF4-FFF2-40B4-BE49-F238E27FC236}">
                <a16:creationId xmlns:a16="http://schemas.microsoft.com/office/drawing/2014/main" id="{21CF67CA-E870-0F50-0C74-31CE174CB5E9}"/>
              </a:ext>
            </a:extLst>
          </p:cNvPr>
          <p:cNvPicPr>
            <a:picLocks noChangeAspect="1"/>
          </p:cNvPicPr>
          <p:nvPr/>
        </p:nvPicPr>
        <p:blipFill>
          <a:blip r:embed="rId2"/>
          <a:stretch>
            <a:fillRect/>
          </a:stretch>
        </p:blipFill>
        <p:spPr>
          <a:xfrm>
            <a:off x="1222163" y="1461540"/>
            <a:ext cx="4351215" cy="3610131"/>
          </a:xfrm>
          <a:prstGeom prst="rect">
            <a:avLst/>
          </a:prstGeom>
        </p:spPr>
      </p:pic>
      <p:pic>
        <p:nvPicPr>
          <p:cNvPr id="4" name="Imagen 3" descr="Texto&#10;&#10;El contenido generado por IA puede ser incorrecto.">
            <a:extLst>
              <a:ext uri="{FF2B5EF4-FFF2-40B4-BE49-F238E27FC236}">
                <a16:creationId xmlns:a16="http://schemas.microsoft.com/office/drawing/2014/main" id="{8292BB19-2622-D33E-6B0D-CB15546E7880}"/>
              </a:ext>
            </a:extLst>
          </p:cNvPr>
          <p:cNvPicPr>
            <a:picLocks noChangeAspect="1"/>
          </p:cNvPicPr>
          <p:nvPr/>
        </p:nvPicPr>
        <p:blipFill>
          <a:blip r:embed="rId3"/>
          <a:stretch>
            <a:fillRect/>
          </a:stretch>
        </p:blipFill>
        <p:spPr>
          <a:xfrm>
            <a:off x="6683803" y="1461540"/>
            <a:ext cx="4033475" cy="3610132"/>
          </a:xfrm>
          <a:prstGeom prst="rect">
            <a:avLst/>
          </a:prstGeom>
        </p:spPr>
      </p:pic>
    </p:spTree>
    <p:extLst>
      <p:ext uri="{BB962C8B-B14F-4D97-AF65-F5344CB8AC3E}">
        <p14:creationId xmlns:p14="http://schemas.microsoft.com/office/powerpoint/2010/main" val="373391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0497F7F-2A37-8048-8776-D9059AAD3287}"/>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Introducción</a:t>
            </a:r>
          </a:p>
        </p:txBody>
      </p:sp>
      <p:sp>
        <p:nvSpPr>
          <p:cNvPr id="4" name="CuadroTexto 3">
            <a:extLst>
              <a:ext uri="{FF2B5EF4-FFF2-40B4-BE49-F238E27FC236}">
                <a16:creationId xmlns:a16="http://schemas.microsoft.com/office/drawing/2014/main" id="{40072D4A-B0D5-AED0-02F1-F56AF9986B1F}"/>
              </a:ext>
            </a:extLst>
          </p:cNvPr>
          <p:cNvSpPr txBox="1"/>
          <p:nvPr/>
        </p:nvSpPr>
        <p:spPr>
          <a:xfrm>
            <a:off x="579651" y="1545737"/>
            <a:ext cx="1083395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ea typeface="+mn-lt"/>
                <a:cs typeface="+mn-lt"/>
              </a:rPr>
              <a:t>La regresión logística (LR) y las máquinas de soporte vectorial lineales (SVM) son métodos ampliamente utilizados para tareas de clasificación. Sin embargo, el manejo de conjuntos de datos de gran tamaño supera la capacidad de procesamiento de una sola máquina. Para abordar este problema, se han desarrollado soluciones distribuidas que aprovechan plataformas como Apache </a:t>
            </a:r>
            <a:r>
              <a:rPr lang="es-ES" sz="2000" dirty="0" err="1">
                <a:ea typeface="+mn-lt"/>
                <a:cs typeface="+mn-lt"/>
              </a:rPr>
              <a:t>Spark</a:t>
            </a:r>
            <a:r>
              <a:rPr lang="es-ES" sz="2000" dirty="0">
                <a:ea typeface="+mn-lt"/>
                <a:cs typeface="+mn-lt"/>
              </a:rPr>
              <a:t>.</a:t>
            </a:r>
          </a:p>
          <a:p>
            <a:endParaRPr lang="es-ES" sz="2000" dirty="0">
              <a:ea typeface="+mn-lt"/>
              <a:cs typeface="+mn-lt"/>
            </a:endParaRPr>
          </a:p>
          <a:p>
            <a:r>
              <a:rPr lang="es-ES" sz="2000" dirty="0">
                <a:ea typeface="+mn-lt"/>
                <a:cs typeface="+mn-lt"/>
              </a:rPr>
              <a:t>En el trabajo de Lin et al. (2014), se propone una implementación distribuida del método de Newton con región de confianza (TRON) para entrenar modelos de LR y SVM lineales sobre </a:t>
            </a:r>
            <a:r>
              <a:rPr lang="es-ES" sz="2000" err="1">
                <a:ea typeface="+mn-lt"/>
                <a:cs typeface="+mn-lt"/>
              </a:rPr>
              <a:t>Spark</a:t>
            </a:r>
            <a:r>
              <a:rPr lang="es-ES" sz="2000" dirty="0">
                <a:ea typeface="+mn-lt"/>
                <a:cs typeface="+mn-lt"/>
              </a:rPr>
              <a:t>, denominada </a:t>
            </a:r>
            <a:r>
              <a:rPr lang="es-ES" sz="2000" err="1">
                <a:ea typeface="+mn-lt"/>
                <a:cs typeface="+mn-lt"/>
              </a:rPr>
              <a:t>Spark</a:t>
            </a:r>
            <a:r>
              <a:rPr lang="es-ES" sz="2000" dirty="0">
                <a:ea typeface="+mn-lt"/>
                <a:cs typeface="+mn-lt"/>
              </a:rPr>
              <a:t> LIBLINEAR.</a:t>
            </a:r>
          </a:p>
          <a:p>
            <a:endParaRPr lang="es-ES" sz="2000" dirty="0">
              <a:ea typeface="Calibri"/>
              <a:cs typeface="Calibri"/>
            </a:endParaRPr>
          </a:p>
        </p:txBody>
      </p:sp>
    </p:spTree>
    <p:extLst>
      <p:ext uri="{BB962C8B-B14F-4D97-AF65-F5344CB8AC3E}">
        <p14:creationId xmlns:p14="http://schemas.microsoft.com/office/powerpoint/2010/main" val="59591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FA7FC-4A70-DE40-5182-CD0F9561B8A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3334522-AEA4-2AEA-3084-3C4CE5C5422D}"/>
              </a:ext>
            </a:extLst>
          </p:cNvPr>
          <p:cNvSpPr txBox="1"/>
          <p:nvPr/>
        </p:nvSpPr>
        <p:spPr>
          <a:xfrm>
            <a:off x="1656273" y="646981"/>
            <a:ext cx="8712112"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Comparación: Encapsulación de datos</a:t>
            </a:r>
          </a:p>
        </p:txBody>
      </p:sp>
      <p:sp>
        <p:nvSpPr>
          <p:cNvPr id="8" name="CuadroTexto 7">
            <a:extLst>
              <a:ext uri="{FF2B5EF4-FFF2-40B4-BE49-F238E27FC236}">
                <a16:creationId xmlns:a16="http://schemas.microsoft.com/office/drawing/2014/main" id="{296F70DD-5DD2-BAFB-A6CB-DDAF4C4D3905}"/>
              </a:ext>
            </a:extLst>
          </p:cNvPr>
          <p:cNvSpPr txBox="1"/>
          <p:nvPr/>
        </p:nvSpPr>
        <p:spPr>
          <a:xfrm>
            <a:off x="1886918" y="4551744"/>
            <a:ext cx="23531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Resultados obtenidos</a:t>
            </a:r>
          </a:p>
        </p:txBody>
      </p:sp>
      <p:sp>
        <p:nvSpPr>
          <p:cNvPr id="5" name="CuadroTexto 4">
            <a:extLst>
              <a:ext uri="{FF2B5EF4-FFF2-40B4-BE49-F238E27FC236}">
                <a16:creationId xmlns:a16="http://schemas.microsoft.com/office/drawing/2014/main" id="{D1DAF9A1-3511-EF6C-CB04-6F1712D6822E}"/>
              </a:ext>
            </a:extLst>
          </p:cNvPr>
          <p:cNvSpPr txBox="1"/>
          <p:nvPr/>
        </p:nvSpPr>
        <p:spPr>
          <a:xfrm>
            <a:off x="8169640" y="4553263"/>
            <a:ext cx="1324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err="1">
                <a:latin typeface="Calibri"/>
              </a:rPr>
              <a:t>Paper</a:t>
            </a:r>
            <a:endParaRPr lang="es-ES" dirty="0" err="1">
              <a:ea typeface="Calibri"/>
              <a:cs typeface="Calibri"/>
            </a:endParaRPr>
          </a:p>
        </p:txBody>
      </p:sp>
      <p:pic>
        <p:nvPicPr>
          <p:cNvPr id="6" name="Imagen 5" descr="Gráfico, Gráfico de líneas&#10;&#10;El contenido generado por IA puede ser incorrecto.">
            <a:extLst>
              <a:ext uri="{FF2B5EF4-FFF2-40B4-BE49-F238E27FC236}">
                <a16:creationId xmlns:a16="http://schemas.microsoft.com/office/drawing/2014/main" id="{E7893524-9DCE-38DE-CA37-891561168061}"/>
              </a:ext>
            </a:extLst>
          </p:cNvPr>
          <p:cNvPicPr>
            <a:picLocks noChangeAspect="1"/>
          </p:cNvPicPr>
          <p:nvPr/>
        </p:nvPicPr>
        <p:blipFill>
          <a:blip r:embed="rId2"/>
          <a:stretch>
            <a:fillRect/>
          </a:stretch>
        </p:blipFill>
        <p:spPr>
          <a:xfrm>
            <a:off x="909091" y="1495424"/>
            <a:ext cx="4315294" cy="2917774"/>
          </a:xfrm>
          <a:prstGeom prst="rect">
            <a:avLst/>
          </a:prstGeom>
        </p:spPr>
      </p:pic>
      <p:pic>
        <p:nvPicPr>
          <p:cNvPr id="7" name="Imagen 6" descr="Gráfico, Gráfico de líneas&#10;&#10;El contenido generado por IA puede ser incorrecto.">
            <a:extLst>
              <a:ext uri="{FF2B5EF4-FFF2-40B4-BE49-F238E27FC236}">
                <a16:creationId xmlns:a16="http://schemas.microsoft.com/office/drawing/2014/main" id="{3366CA2F-3891-83D4-B3B3-2746502E7445}"/>
              </a:ext>
            </a:extLst>
          </p:cNvPr>
          <p:cNvPicPr>
            <a:picLocks noChangeAspect="1"/>
          </p:cNvPicPr>
          <p:nvPr/>
        </p:nvPicPr>
        <p:blipFill>
          <a:blip r:embed="rId3"/>
          <a:stretch>
            <a:fillRect/>
          </a:stretch>
        </p:blipFill>
        <p:spPr>
          <a:xfrm>
            <a:off x="6834344" y="1490506"/>
            <a:ext cx="3994723" cy="2902627"/>
          </a:xfrm>
          <a:prstGeom prst="rect">
            <a:avLst/>
          </a:prstGeom>
        </p:spPr>
      </p:pic>
      <p:sp>
        <p:nvSpPr>
          <p:cNvPr id="9" name="CuadroTexto 8">
            <a:extLst>
              <a:ext uri="{FF2B5EF4-FFF2-40B4-BE49-F238E27FC236}">
                <a16:creationId xmlns:a16="http://schemas.microsoft.com/office/drawing/2014/main" id="{F364BA44-45FD-EF5E-FFB4-CCB650AEAF03}"/>
              </a:ext>
            </a:extLst>
          </p:cNvPr>
          <p:cNvSpPr txBox="1"/>
          <p:nvPr/>
        </p:nvSpPr>
        <p:spPr>
          <a:xfrm>
            <a:off x="905888" y="5073032"/>
            <a:ext cx="1012095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En </a:t>
            </a:r>
            <a:r>
              <a:rPr lang="es-ES" err="1">
                <a:ea typeface="+mn-lt"/>
                <a:cs typeface="+mn-lt"/>
              </a:rPr>
              <a:t>webspam</a:t>
            </a:r>
            <a:r>
              <a:rPr lang="es-ES" dirty="0">
                <a:ea typeface="+mn-lt"/>
                <a:cs typeface="+mn-lt"/>
              </a:rPr>
              <a:t>, la variante AA (Array </a:t>
            </a:r>
            <a:r>
              <a:rPr lang="es-ES" err="1">
                <a:ea typeface="+mn-lt"/>
                <a:cs typeface="+mn-lt"/>
              </a:rPr>
              <a:t>Approach</a:t>
            </a:r>
            <a:r>
              <a:rPr lang="es-ES" dirty="0">
                <a:ea typeface="+mn-lt"/>
                <a:cs typeface="+mn-lt"/>
              </a:rPr>
              <a:t>) alcanza el mismo objetivo en menos tiempo que CA (</a:t>
            </a:r>
            <a:r>
              <a:rPr lang="es-ES" err="1">
                <a:ea typeface="+mn-lt"/>
                <a:cs typeface="+mn-lt"/>
              </a:rPr>
              <a:t>Class</a:t>
            </a:r>
            <a:r>
              <a:rPr lang="es-ES" dirty="0">
                <a:ea typeface="+mn-lt"/>
                <a:cs typeface="+mn-lt"/>
              </a:rPr>
              <a:t> </a:t>
            </a:r>
            <a:r>
              <a:rPr lang="es-ES" err="1">
                <a:ea typeface="+mn-lt"/>
                <a:cs typeface="+mn-lt"/>
              </a:rPr>
              <a:t>Approach</a:t>
            </a:r>
            <a:r>
              <a:rPr lang="es-ES" dirty="0">
                <a:ea typeface="+mn-lt"/>
                <a:cs typeface="+mn-lt"/>
              </a:rPr>
              <a:t>), con pendiente más pronunciada en el eje </a:t>
            </a:r>
            <a:r>
              <a:rPr lang="es-ES" err="1">
                <a:ea typeface="+mn-lt"/>
                <a:cs typeface="+mn-lt"/>
              </a:rPr>
              <a:t>semilog</a:t>
            </a:r>
            <a:r>
              <a:rPr lang="es-ES" dirty="0">
                <a:ea typeface="+mn-lt"/>
                <a:cs typeface="+mn-lt"/>
              </a:rPr>
              <a:t>.</a:t>
            </a:r>
          </a:p>
          <a:p>
            <a:r>
              <a:rPr lang="es-ES" dirty="0">
                <a:ea typeface="+mn-lt"/>
                <a:cs typeface="+mn-lt"/>
              </a:rPr>
              <a:t>Se ejecuto el mismo optimizador (TRON) y los mismos </a:t>
            </a:r>
            <a:r>
              <a:rPr lang="es-ES" dirty="0" err="1">
                <a:ea typeface="+mn-lt"/>
                <a:cs typeface="+mn-lt"/>
              </a:rPr>
              <a:t>hiperparametros</a:t>
            </a:r>
            <a:r>
              <a:rPr lang="es-ES" dirty="0">
                <a:ea typeface="+mn-lt"/>
                <a:cs typeface="+mn-lt"/>
              </a:rPr>
              <a:t> sobre dos representaciones dispersas: AA (</a:t>
            </a:r>
            <a:r>
              <a:rPr lang="es-ES" dirty="0" err="1">
                <a:ea typeface="+mn-lt"/>
                <a:cs typeface="+mn-lt"/>
              </a:rPr>
              <a:t>indices</a:t>
            </a:r>
            <a:r>
              <a:rPr lang="es-ES" dirty="0">
                <a:ea typeface="+mn-lt"/>
                <a:cs typeface="+mn-lt"/>
              </a:rPr>
              <a:t> y valores en arreglos planos) y CA (objetos por entrada no-cero). </a:t>
            </a:r>
            <a:endParaRPr lang="es-ES" dirty="0"/>
          </a:p>
        </p:txBody>
      </p:sp>
    </p:spTree>
    <p:extLst>
      <p:ext uri="{BB962C8B-B14F-4D97-AF65-F5344CB8AC3E}">
        <p14:creationId xmlns:p14="http://schemas.microsoft.com/office/powerpoint/2010/main" val="1131834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C7DAA-2920-04D4-0A74-4BCE4588B403}"/>
            </a:ext>
          </a:extLst>
        </p:cNvPr>
        <p:cNvGrpSpPr/>
        <p:nvPr/>
      </p:nvGrpSpPr>
      <p:grpSpPr>
        <a:xfrm>
          <a:off x="0" y="0"/>
          <a:ext cx="0" cy="0"/>
          <a:chOff x="0" y="0"/>
          <a:chExt cx="0" cy="0"/>
        </a:xfrm>
      </p:grpSpPr>
      <p:sp>
        <p:nvSpPr>
          <p:cNvPr id="8" name="CuadroTexto 7">
            <a:extLst>
              <a:ext uri="{FF2B5EF4-FFF2-40B4-BE49-F238E27FC236}">
                <a16:creationId xmlns:a16="http://schemas.microsoft.com/office/drawing/2014/main" id="{29709881-D470-2E08-DC62-E5ED1AC403E5}"/>
              </a:ext>
            </a:extLst>
          </p:cNvPr>
          <p:cNvSpPr txBox="1"/>
          <p:nvPr/>
        </p:nvSpPr>
        <p:spPr>
          <a:xfrm>
            <a:off x="1886918" y="4551744"/>
            <a:ext cx="23531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Resultados obtenidos</a:t>
            </a:r>
          </a:p>
        </p:txBody>
      </p:sp>
      <p:sp>
        <p:nvSpPr>
          <p:cNvPr id="5" name="CuadroTexto 4">
            <a:extLst>
              <a:ext uri="{FF2B5EF4-FFF2-40B4-BE49-F238E27FC236}">
                <a16:creationId xmlns:a16="http://schemas.microsoft.com/office/drawing/2014/main" id="{F8D1B3E6-7715-9544-AC68-99A7A32F538A}"/>
              </a:ext>
            </a:extLst>
          </p:cNvPr>
          <p:cNvSpPr txBox="1"/>
          <p:nvPr/>
        </p:nvSpPr>
        <p:spPr>
          <a:xfrm>
            <a:off x="8169640" y="4553263"/>
            <a:ext cx="1324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err="1">
                <a:latin typeface="Calibri"/>
              </a:rPr>
              <a:t>Paper</a:t>
            </a:r>
            <a:endParaRPr lang="es-ES" dirty="0" err="1">
              <a:ea typeface="Calibri"/>
              <a:cs typeface="Calibri"/>
            </a:endParaRPr>
          </a:p>
        </p:txBody>
      </p:sp>
      <p:sp>
        <p:nvSpPr>
          <p:cNvPr id="9" name="CuadroTexto 8">
            <a:extLst>
              <a:ext uri="{FF2B5EF4-FFF2-40B4-BE49-F238E27FC236}">
                <a16:creationId xmlns:a16="http://schemas.microsoft.com/office/drawing/2014/main" id="{5B1F95F2-311C-DC15-11C3-144EA48A980A}"/>
              </a:ext>
            </a:extLst>
          </p:cNvPr>
          <p:cNvSpPr txBox="1"/>
          <p:nvPr/>
        </p:nvSpPr>
        <p:spPr>
          <a:xfrm>
            <a:off x="905888" y="5073032"/>
            <a:ext cx="1012095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La implementación TRON de </a:t>
            </a:r>
            <a:r>
              <a:rPr lang="es-ES" dirty="0" err="1">
                <a:ea typeface="+mn-lt"/>
                <a:cs typeface="+mn-lt"/>
              </a:rPr>
              <a:t>Spark</a:t>
            </a:r>
            <a:r>
              <a:rPr lang="es-ES" dirty="0">
                <a:ea typeface="+mn-lt"/>
                <a:cs typeface="+mn-lt"/>
              </a:rPr>
              <a:t>-LIBLINEAR desciende el objetivo de forma más rápida y estable que la regresión logística de </a:t>
            </a:r>
            <a:r>
              <a:rPr lang="es-ES" dirty="0" err="1">
                <a:ea typeface="+mn-lt"/>
                <a:cs typeface="+mn-lt"/>
              </a:rPr>
              <a:t>MLlib</a:t>
            </a:r>
            <a:r>
              <a:rPr lang="es-ES" dirty="0">
                <a:ea typeface="+mn-lt"/>
                <a:cs typeface="+mn-lt"/>
              </a:rPr>
              <a:t> a igualdad de datos y regularización, con separación clara de curvas en tiempo para el mismo nivel de </a:t>
            </a:r>
            <a:r>
              <a:rPr lang="es-ES" dirty="0" err="1">
                <a:ea typeface="+mn-lt"/>
                <a:cs typeface="+mn-lt"/>
              </a:rPr>
              <a:t>suboptimo</a:t>
            </a:r>
            <a:r>
              <a:rPr lang="es-ES" dirty="0">
                <a:ea typeface="+mn-lt"/>
                <a:cs typeface="+mn-lt"/>
              </a:rPr>
              <a:t> relativo.</a:t>
            </a:r>
            <a:endParaRPr lang="es-ES" dirty="0"/>
          </a:p>
        </p:txBody>
      </p:sp>
      <p:pic>
        <p:nvPicPr>
          <p:cNvPr id="3" name="Imagen 2" descr="Gráfico, Gráfico de líneas&#10;&#10;El contenido generado por IA puede ser incorrecto.">
            <a:extLst>
              <a:ext uri="{FF2B5EF4-FFF2-40B4-BE49-F238E27FC236}">
                <a16:creationId xmlns:a16="http://schemas.microsoft.com/office/drawing/2014/main" id="{0AE47126-5783-47CF-A622-553B24A65897}"/>
              </a:ext>
            </a:extLst>
          </p:cNvPr>
          <p:cNvPicPr>
            <a:picLocks noChangeAspect="1"/>
          </p:cNvPicPr>
          <p:nvPr/>
        </p:nvPicPr>
        <p:blipFill>
          <a:blip r:embed="rId2"/>
          <a:stretch>
            <a:fillRect/>
          </a:stretch>
        </p:blipFill>
        <p:spPr>
          <a:xfrm>
            <a:off x="1275023" y="1330767"/>
            <a:ext cx="3558447" cy="3247090"/>
          </a:xfrm>
          <a:prstGeom prst="rect">
            <a:avLst/>
          </a:prstGeom>
        </p:spPr>
      </p:pic>
      <p:pic>
        <p:nvPicPr>
          <p:cNvPr id="4" name="Imagen 3" descr="Gráfico, Diagrama&#10;&#10;El contenido generado por IA puede ser incorrecto.">
            <a:extLst>
              <a:ext uri="{FF2B5EF4-FFF2-40B4-BE49-F238E27FC236}">
                <a16:creationId xmlns:a16="http://schemas.microsoft.com/office/drawing/2014/main" id="{8A39CF41-1E58-294C-AA5A-FE1F9063E929}"/>
              </a:ext>
            </a:extLst>
          </p:cNvPr>
          <p:cNvPicPr>
            <a:picLocks noChangeAspect="1"/>
          </p:cNvPicPr>
          <p:nvPr/>
        </p:nvPicPr>
        <p:blipFill>
          <a:blip r:embed="rId3"/>
          <a:stretch>
            <a:fillRect/>
          </a:stretch>
        </p:blipFill>
        <p:spPr>
          <a:xfrm>
            <a:off x="6649621" y="1329986"/>
            <a:ext cx="3951939" cy="3223666"/>
          </a:xfrm>
          <a:prstGeom prst="rect">
            <a:avLst/>
          </a:prstGeom>
        </p:spPr>
      </p:pic>
      <p:sp>
        <p:nvSpPr>
          <p:cNvPr id="11" name="CuadroTexto 10">
            <a:extLst>
              <a:ext uri="{FF2B5EF4-FFF2-40B4-BE49-F238E27FC236}">
                <a16:creationId xmlns:a16="http://schemas.microsoft.com/office/drawing/2014/main" id="{94FA3793-C8F9-0C98-9E5A-E200B79D8D72}"/>
              </a:ext>
            </a:extLst>
          </p:cNvPr>
          <p:cNvSpPr txBox="1"/>
          <p:nvPr/>
        </p:nvSpPr>
        <p:spPr>
          <a:xfrm>
            <a:off x="1421427" y="449611"/>
            <a:ext cx="8712112" cy="523220"/>
          </a:xfrm>
          <a:prstGeom prst="rect">
            <a:avLst/>
          </a:prstGeom>
          <a:noFill/>
        </p:spPr>
        <p:txBody>
          <a:bodyPr wrap="square" lIns="91440" tIns="45720" rIns="91440" bIns="45720" rtlCol="0" anchor="t">
            <a:spAutoFit/>
          </a:bodyPr>
          <a:lstStyle/>
          <a:p>
            <a:r>
              <a:rPr lang="es-CO" sz="2800" b="1" err="1">
                <a:solidFill>
                  <a:schemeClr val="bg2">
                    <a:lumMod val="50000"/>
                  </a:schemeClr>
                </a:solidFill>
                <a:latin typeface="Myriad Pro Semibold"/>
              </a:rPr>
              <a:t>Comparación:Spark-LIBLINEAR</a:t>
            </a:r>
            <a:r>
              <a:rPr lang="es-CO" sz="2800" b="1" dirty="0">
                <a:solidFill>
                  <a:schemeClr val="bg2">
                    <a:lumMod val="50000"/>
                  </a:schemeClr>
                </a:solidFill>
                <a:latin typeface="Myriad Pro Semibold"/>
              </a:rPr>
              <a:t> (TRON) vs </a:t>
            </a:r>
            <a:r>
              <a:rPr lang="es-CO" sz="2800" b="1" err="1">
                <a:solidFill>
                  <a:schemeClr val="bg2">
                    <a:lumMod val="50000"/>
                  </a:schemeClr>
                </a:solidFill>
                <a:latin typeface="Myriad Pro Semibold"/>
              </a:rPr>
              <a:t>MLlib</a:t>
            </a:r>
            <a:endParaRPr lang="es-CO" sz="2800" b="1">
              <a:solidFill>
                <a:schemeClr val="bg2">
                  <a:lumMod val="50000"/>
                </a:schemeClr>
              </a:solidFill>
              <a:latin typeface="Myriad Pro Semibold"/>
            </a:endParaRPr>
          </a:p>
        </p:txBody>
      </p:sp>
    </p:spTree>
    <p:extLst>
      <p:ext uri="{BB962C8B-B14F-4D97-AF65-F5344CB8AC3E}">
        <p14:creationId xmlns:p14="http://schemas.microsoft.com/office/powerpoint/2010/main" val="3142649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526E-DB70-3AE6-1C81-7CC49BFA4313}"/>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FB360E1E-DDDC-9F15-AF87-1365D35CAF78}"/>
              </a:ext>
            </a:extLst>
          </p:cNvPr>
          <p:cNvSpPr txBox="1"/>
          <p:nvPr/>
        </p:nvSpPr>
        <p:spPr>
          <a:xfrm>
            <a:off x="1656273" y="646981"/>
            <a:ext cx="8712112" cy="523220"/>
          </a:xfrm>
          <a:prstGeom prst="rect">
            <a:avLst/>
          </a:prstGeom>
          <a:noFill/>
        </p:spPr>
        <p:txBody>
          <a:bodyPr wrap="square" lIns="91440" tIns="45720" rIns="91440" bIns="45720" rtlCol="0" anchor="t">
            <a:spAutoFit/>
          </a:bodyPr>
          <a:lstStyle/>
          <a:p>
            <a:r>
              <a:rPr lang="es-CO" sz="2800" b="1" dirty="0">
                <a:solidFill>
                  <a:schemeClr val="bg2">
                    <a:lumMod val="50000"/>
                  </a:schemeClr>
                </a:solidFill>
                <a:latin typeface="Myriad Pro Semibold"/>
              </a:rPr>
              <a:t>Comparación: Convergencia del objetivo en TRON</a:t>
            </a:r>
          </a:p>
        </p:txBody>
      </p:sp>
      <p:sp>
        <p:nvSpPr>
          <p:cNvPr id="8" name="CuadroTexto 7">
            <a:extLst>
              <a:ext uri="{FF2B5EF4-FFF2-40B4-BE49-F238E27FC236}">
                <a16:creationId xmlns:a16="http://schemas.microsoft.com/office/drawing/2014/main" id="{D6C35129-9310-F036-CC44-FCD9F007A340}"/>
              </a:ext>
            </a:extLst>
          </p:cNvPr>
          <p:cNvSpPr txBox="1"/>
          <p:nvPr/>
        </p:nvSpPr>
        <p:spPr>
          <a:xfrm>
            <a:off x="1886918" y="4551744"/>
            <a:ext cx="23531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Resultados obtenidos</a:t>
            </a:r>
          </a:p>
        </p:txBody>
      </p:sp>
      <p:sp>
        <p:nvSpPr>
          <p:cNvPr id="5" name="CuadroTexto 4">
            <a:extLst>
              <a:ext uri="{FF2B5EF4-FFF2-40B4-BE49-F238E27FC236}">
                <a16:creationId xmlns:a16="http://schemas.microsoft.com/office/drawing/2014/main" id="{3D44D7C1-0152-015C-E25B-DAFC8AF2BDE1}"/>
              </a:ext>
            </a:extLst>
          </p:cNvPr>
          <p:cNvSpPr txBox="1"/>
          <p:nvPr/>
        </p:nvSpPr>
        <p:spPr>
          <a:xfrm>
            <a:off x="8169640" y="4553263"/>
            <a:ext cx="13241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err="1">
                <a:latin typeface="Calibri"/>
              </a:rPr>
              <a:t>Paper</a:t>
            </a:r>
            <a:endParaRPr lang="es-ES" dirty="0" err="1">
              <a:ea typeface="Calibri"/>
              <a:cs typeface="Calibri"/>
            </a:endParaRPr>
          </a:p>
        </p:txBody>
      </p:sp>
      <p:sp>
        <p:nvSpPr>
          <p:cNvPr id="9" name="CuadroTexto 8">
            <a:extLst>
              <a:ext uri="{FF2B5EF4-FFF2-40B4-BE49-F238E27FC236}">
                <a16:creationId xmlns:a16="http://schemas.microsoft.com/office/drawing/2014/main" id="{A4A10C06-4432-7FA8-F096-8AA3BBCEDB45}"/>
              </a:ext>
            </a:extLst>
          </p:cNvPr>
          <p:cNvSpPr txBox="1"/>
          <p:nvPr/>
        </p:nvSpPr>
        <p:spPr>
          <a:xfrm>
            <a:off x="905888" y="5073032"/>
            <a:ext cx="101209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La diferencia relativa del objetivo decrece casi linealmente en escala </a:t>
            </a:r>
            <a:r>
              <a:rPr lang="es-ES" dirty="0" err="1">
                <a:ea typeface="+mn-lt"/>
                <a:cs typeface="+mn-lt"/>
              </a:rPr>
              <a:t>logaritmica</a:t>
            </a:r>
            <a:r>
              <a:rPr lang="es-ES" dirty="0">
                <a:ea typeface="+mn-lt"/>
                <a:cs typeface="+mn-lt"/>
              </a:rPr>
              <a:t> hasta valores cercanos a 1*10−7 – 1*10−8 , con fases de aceleración coherentes con la entrada al régimen de Newton.  </a:t>
            </a:r>
            <a:endParaRPr lang="es-ES">
              <a:ea typeface="Calibri"/>
              <a:cs typeface="Calibri"/>
            </a:endParaRPr>
          </a:p>
        </p:txBody>
      </p:sp>
      <p:pic>
        <p:nvPicPr>
          <p:cNvPr id="3" name="Imagen 2" descr="Gráfico, Gráfico de líneas&#10;&#10;El contenido generado por IA puede ser incorrecto.">
            <a:extLst>
              <a:ext uri="{FF2B5EF4-FFF2-40B4-BE49-F238E27FC236}">
                <a16:creationId xmlns:a16="http://schemas.microsoft.com/office/drawing/2014/main" id="{2933B604-3765-5E67-C69F-FF80BC849B93}"/>
              </a:ext>
            </a:extLst>
          </p:cNvPr>
          <p:cNvPicPr>
            <a:picLocks noChangeAspect="1"/>
          </p:cNvPicPr>
          <p:nvPr/>
        </p:nvPicPr>
        <p:blipFill>
          <a:blip r:embed="rId2"/>
          <a:stretch>
            <a:fillRect/>
          </a:stretch>
        </p:blipFill>
        <p:spPr>
          <a:xfrm>
            <a:off x="1079839" y="1287515"/>
            <a:ext cx="3948816" cy="3258644"/>
          </a:xfrm>
          <a:prstGeom prst="rect">
            <a:avLst/>
          </a:prstGeom>
        </p:spPr>
      </p:pic>
      <p:pic>
        <p:nvPicPr>
          <p:cNvPr id="4" name="Imagen 3">
            <a:extLst>
              <a:ext uri="{FF2B5EF4-FFF2-40B4-BE49-F238E27FC236}">
                <a16:creationId xmlns:a16="http://schemas.microsoft.com/office/drawing/2014/main" id="{A02B2C47-A9D6-0265-2093-11EB6A5DE09A}"/>
              </a:ext>
            </a:extLst>
          </p:cNvPr>
          <p:cNvPicPr>
            <a:picLocks noChangeAspect="1"/>
          </p:cNvPicPr>
          <p:nvPr/>
        </p:nvPicPr>
        <p:blipFill>
          <a:blip r:embed="rId3"/>
          <a:stretch>
            <a:fillRect/>
          </a:stretch>
        </p:blipFill>
        <p:spPr>
          <a:xfrm>
            <a:off x="6844650" y="1419849"/>
            <a:ext cx="3974112" cy="3006466"/>
          </a:xfrm>
          <a:prstGeom prst="rect">
            <a:avLst/>
          </a:prstGeom>
        </p:spPr>
      </p:pic>
    </p:spTree>
    <p:extLst>
      <p:ext uri="{BB962C8B-B14F-4D97-AF65-F5344CB8AC3E}">
        <p14:creationId xmlns:p14="http://schemas.microsoft.com/office/powerpoint/2010/main" val="2865923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904B-37A8-32D2-6367-1D944D43BE54}"/>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8999F286-8D72-04ED-6394-1F1C04CD04F3}"/>
              </a:ext>
            </a:extLst>
          </p:cNvPr>
          <p:cNvSpPr txBox="1"/>
          <p:nvPr/>
        </p:nvSpPr>
        <p:spPr>
          <a:xfrm>
            <a:off x="1356470" y="334686"/>
            <a:ext cx="8712112" cy="954107"/>
          </a:xfrm>
          <a:prstGeom prst="rect">
            <a:avLst/>
          </a:prstGeom>
          <a:noFill/>
        </p:spPr>
        <p:txBody>
          <a:bodyPr wrap="square" lIns="91440" tIns="45720" rIns="91440" bIns="45720" rtlCol="0" anchor="t">
            <a:spAutoFit/>
          </a:bodyPr>
          <a:lstStyle/>
          <a:p>
            <a:r>
              <a:rPr lang="es-CO" sz="2800" b="1" dirty="0">
                <a:solidFill>
                  <a:schemeClr val="bg2">
                    <a:lumMod val="50000"/>
                  </a:schemeClr>
                </a:solidFill>
                <a:latin typeface="Myriad Pro Semibold"/>
              </a:rPr>
              <a:t>Comparación: Norma de gradiente y criterio de paro</a:t>
            </a:r>
          </a:p>
        </p:txBody>
      </p:sp>
      <p:sp>
        <p:nvSpPr>
          <p:cNvPr id="8" name="CuadroTexto 7">
            <a:extLst>
              <a:ext uri="{FF2B5EF4-FFF2-40B4-BE49-F238E27FC236}">
                <a16:creationId xmlns:a16="http://schemas.microsoft.com/office/drawing/2014/main" id="{AF758B46-E4F4-0AA3-788A-33D0E3FD6E77}"/>
              </a:ext>
            </a:extLst>
          </p:cNvPr>
          <p:cNvSpPr txBox="1"/>
          <p:nvPr/>
        </p:nvSpPr>
        <p:spPr>
          <a:xfrm>
            <a:off x="4922426" y="4739121"/>
            <a:ext cx="23531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ea typeface="Calibri" panose="020F0502020204030204"/>
                <a:cs typeface="Calibri" panose="020F0502020204030204"/>
              </a:rPr>
              <a:t>Resultados obtenidos</a:t>
            </a:r>
          </a:p>
        </p:txBody>
      </p:sp>
      <p:sp>
        <p:nvSpPr>
          <p:cNvPr id="9" name="CuadroTexto 8">
            <a:extLst>
              <a:ext uri="{FF2B5EF4-FFF2-40B4-BE49-F238E27FC236}">
                <a16:creationId xmlns:a16="http://schemas.microsoft.com/office/drawing/2014/main" id="{5287E7AA-E9CD-F145-B0CD-40226B49A156}"/>
              </a:ext>
            </a:extLst>
          </p:cNvPr>
          <p:cNvSpPr txBox="1"/>
          <p:nvPr/>
        </p:nvSpPr>
        <p:spPr>
          <a:xfrm>
            <a:off x="1030806" y="5460278"/>
            <a:ext cx="101209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ea typeface="+mn-lt"/>
                <a:cs typeface="+mn-lt"/>
              </a:rPr>
              <a:t>La norma ∥∇f(w)∥ decrece de forma monótona en el tiempo (eje log), cruzando la tolerancia ε definida para el paro, sin oscilaciones relevantes. </a:t>
            </a:r>
            <a:endParaRPr lang="es-ES" dirty="0"/>
          </a:p>
        </p:txBody>
      </p:sp>
      <p:pic>
        <p:nvPicPr>
          <p:cNvPr id="6" name="Imagen 5" descr="Gráfico, Gráfico de líneas&#10;&#10;El contenido generado por IA puede ser incorrecto.">
            <a:extLst>
              <a:ext uri="{FF2B5EF4-FFF2-40B4-BE49-F238E27FC236}">
                <a16:creationId xmlns:a16="http://schemas.microsoft.com/office/drawing/2014/main" id="{DC6E98C2-FC95-BF61-9B23-C772EE925F6F}"/>
              </a:ext>
            </a:extLst>
          </p:cNvPr>
          <p:cNvPicPr>
            <a:picLocks noChangeAspect="1"/>
          </p:cNvPicPr>
          <p:nvPr/>
        </p:nvPicPr>
        <p:blipFill>
          <a:blip r:embed="rId2"/>
          <a:stretch>
            <a:fillRect/>
          </a:stretch>
        </p:blipFill>
        <p:spPr>
          <a:xfrm>
            <a:off x="3247383" y="874425"/>
            <a:ext cx="5709727" cy="3859968"/>
          </a:xfrm>
          <a:prstGeom prst="rect">
            <a:avLst/>
          </a:prstGeom>
        </p:spPr>
      </p:pic>
    </p:spTree>
    <p:extLst>
      <p:ext uri="{BB962C8B-B14F-4D97-AF65-F5344CB8AC3E}">
        <p14:creationId xmlns:p14="http://schemas.microsoft.com/office/powerpoint/2010/main" val="215802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15398-6A2F-0506-1918-8F5136E63EF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56357545-71DB-BFF7-5EBF-387CD5891315}"/>
              </a:ext>
            </a:extLst>
          </p:cNvPr>
          <p:cNvSpPr txBox="1"/>
          <p:nvPr/>
        </p:nvSpPr>
        <p:spPr>
          <a:xfrm>
            <a:off x="1743716" y="409637"/>
            <a:ext cx="8712112"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Conclusiones</a:t>
            </a:r>
          </a:p>
        </p:txBody>
      </p:sp>
      <p:sp>
        <p:nvSpPr>
          <p:cNvPr id="3" name="CuadroTexto 2">
            <a:extLst>
              <a:ext uri="{FF2B5EF4-FFF2-40B4-BE49-F238E27FC236}">
                <a16:creationId xmlns:a16="http://schemas.microsoft.com/office/drawing/2014/main" id="{C90533B2-F0CD-C356-5895-483189BB0ADB}"/>
              </a:ext>
            </a:extLst>
          </p:cNvPr>
          <p:cNvSpPr txBox="1"/>
          <p:nvPr/>
        </p:nvSpPr>
        <p:spPr>
          <a:xfrm>
            <a:off x="983981" y="1421306"/>
            <a:ext cx="1040209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s-ES" dirty="0">
                <a:ea typeface="+mn-lt"/>
                <a:cs typeface="+mn-lt"/>
              </a:rPr>
              <a:t>La representación AA supera consistentemente a CA en tiempo para alcanzar el mismo </a:t>
            </a:r>
            <a:r>
              <a:rPr lang="es-ES" dirty="0" err="1">
                <a:ea typeface="+mn-lt"/>
                <a:cs typeface="+mn-lt"/>
              </a:rPr>
              <a:t>suboptimo</a:t>
            </a:r>
            <a:r>
              <a:rPr lang="es-ES" dirty="0">
                <a:ea typeface="+mn-lt"/>
                <a:cs typeface="+mn-lt"/>
              </a:rPr>
              <a:t> relativo del objetivo, debido a menor </a:t>
            </a:r>
            <a:r>
              <a:rPr lang="es-ES" dirty="0" err="1">
                <a:ea typeface="+mn-lt"/>
                <a:cs typeface="+mn-lt"/>
              </a:rPr>
              <a:t>overhead</a:t>
            </a:r>
            <a:r>
              <a:rPr lang="es-ES" dirty="0">
                <a:ea typeface="+mn-lt"/>
                <a:cs typeface="+mn-lt"/>
              </a:rPr>
              <a:t> de objetos y mejor localidad de memoria, sin degradar la calidad del modelo.</a:t>
            </a:r>
          </a:p>
          <a:p>
            <a:pPr marL="285750" indent="-285750">
              <a:buFont typeface="Arial"/>
              <a:buChar char="•"/>
            </a:pPr>
            <a:r>
              <a:rPr lang="es-ES" dirty="0" err="1">
                <a:ea typeface="+mn-lt"/>
                <a:cs typeface="+mn-lt"/>
              </a:rPr>
              <a:t>Spark</a:t>
            </a:r>
            <a:r>
              <a:rPr lang="es-ES" dirty="0">
                <a:ea typeface="+mn-lt"/>
                <a:cs typeface="+mn-lt"/>
              </a:rPr>
              <a:t>-LIBLINEAR (TRON) converge más rápido que </a:t>
            </a:r>
            <a:r>
              <a:rPr lang="es-ES" dirty="0" err="1">
                <a:ea typeface="+mn-lt"/>
                <a:cs typeface="+mn-lt"/>
              </a:rPr>
              <a:t>MLlib</a:t>
            </a:r>
            <a:r>
              <a:rPr lang="es-ES" dirty="0">
                <a:ea typeface="+mn-lt"/>
                <a:cs typeface="+mn-lt"/>
              </a:rPr>
              <a:t> en </a:t>
            </a:r>
            <a:r>
              <a:rPr lang="es-ES" dirty="0" err="1">
                <a:ea typeface="+mn-lt"/>
                <a:cs typeface="+mn-lt"/>
              </a:rPr>
              <a:t>webspam</a:t>
            </a:r>
            <a:r>
              <a:rPr lang="es-ES" dirty="0">
                <a:ea typeface="+mn-lt"/>
                <a:cs typeface="+mn-lt"/>
              </a:rPr>
              <a:t>, logrando el mismo nivel de objetivo en menos tiempo, coherente con el uso de productos Hessiano–vector y el régimen de Newton en la fase final.</a:t>
            </a:r>
          </a:p>
          <a:p>
            <a:pPr marL="285750" indent="-285750">
              <a:buFont typeface="Arial"/>
              <a:buChar char="•"/>
            </a:pPr>
            <a:r>
              <a:rPr lang="es-ES" dirty="0">
                <a:ea typeface="+mn-lt"/>
                <a:cs typeface="+mn-lt"/>
              </a:rPr>
              <a:t>Las curvas de gap del objetivo y de norma del gradiente muestran convergencia estable hasta tolerancias del orden de 10−7 - 10−8 , sin oscilaciones relevantes, cumpliendo los criterios de paro previstos.</a:t>
            </a:r>
          </a:p>
          <a:p>
            <a:pPr marL="285750" indent="-285750">
              <a:buFont typeface="Arial"/>
              <a:buChar char="•"/>
            </a:pPr>
            <a:r>
              <a:rPr lang="es-ES" dirty="0">
                <a:ea typeface="+mn-lt"/>
                <a:cs typeface="+mn-lt"/>
              </a:rPr>
              <a:t>La aparente interrupción de algunas curvas se explica por la escala logarítmica del gap relativo: al alcanzar valores cero (o no positivos por redondeo respecto a f* ), log(·) es indefinido y los puntos no se dibujan; no implica fallo del algoritmo.</a:t>
            </a:r>
          </a:p>
          <a:p>
            <a:pPr marL="285750" indent="-285750">
              <a:buFont typeface="Arial"/>
              <a:buChar char="•"/>
            </a:pPr>
            <a:r>
              <a:rPr lang="es-ES" dirty="0">
                <a:ea typeface="+mn-lt"/>
                <a:cs typeface="+mn-lt"/>
              </a:rPr>
              <a:t>Por último, no se ejecutó la implementación completa en el </a:t>
            </a:r>
            <a:r>
              <a:rPr lang="es-ES" dirty="0" err="1">
                <a:ea typeface="+mn-lt"/>
                <a:cs typeface="+mn-lt"/>
              </a:rPr>
              <a:t>cluster</a:t>
            </a:r>
            <a:r>
              <a:rPr lang="es-ES" dirty="0">
                <a:ea typeface="+mn-lt"/>
                <a:cs typeface="+mn-lt"/>
              </a:rPr>
              <a:t> debido al costo computacional del entrenamiento (tiempo de pared, memoria y colas de recursos), por lo que no se reportan métricas de escalabilidad a gran número de nodos</a:t>
            </a:r>
          </a:p>
        </p:txBody>
      </p:sp>
    </p:spTree>
    <p:extLst>
      <p:ext uri="{BB962C8B-B14F-4D97-AF65-F5344CB8AC3E}">
        <p14:creationId xmlns:p14="http://schemas.microsoft.com/office/powerpoint/2010/main" val="432054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126B318-1BA3-7E4F-A215-BE9CF9F934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40279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E424C-D14B-0EB4-C7A3-DEEFEF49469B}"/>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BDE6FA7C-C44C-EA84-F3BC-00B59A5B2900}"/>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Introducción: Sobre el </a:t>
            </a:r>
            <a:r>
              <a:rPr lang="es-CO" sz="3200" b="1" dirty="0" err="1">
                <a:solidFill>
                  <a:schemeClr val="bg2">
                    <a:lumMod val="50000"/>
                  </a:schemeClr>
                </a:solidFill>
                <a:latin typeface="Myriad Pro Semibold"/>
              </a:rPr>
              <a:t>dataset</a:t>
            </a:r>
          </a:p>
        </p:txBody>
      </p:sp>
      <p:sp>
        <p:nvSpPr>
          <p:cNvPr id="4" name="CuadroTexto 3">
            <a:extLst>
              <a:ext uri="{FF2B5EF4-FFF2-40B4-BE49-F238E27FC236}">
                <a16:creationId xmlns:a16="http://schemas.microsoft.com/office/drawing/2014/main" id="{04DC6702-436F-A96E-64F6-B1545AC6B8B8}"/>
              </a:ext>
            </a:extLst>
          </p:cNvPr>
          <p:cNvSpPr txBox="1"/>
          <p:nvPr/>
        </p:nvSpPr>
        <p:spPr>
          <a:xfrm>
            <a:off x="579651" y="1545737"/>
            <a:ext cx="1083395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000" dirty="0">
                <a:ea typeface="+mn-lt"/>
                <a:cs typeface="+mn-lt"/>
              </a:rPr>
              <a:t>El </a:t>
            </a:r>
            <a:r>
              <a:rPr lang="es-ES" sz="2000" dirty="0" err="1">
                <a:ea typeface="+mn-lt"/>
                <a:cs typeface="+mn-lt"/>
              </a:rPr>
              <a:t>dataset</a:t>
            </a:r>
            <a:r>
              <a:rPr lang="es-ES" sz="2000" dirty="0">
                <a:ea typeface="+mn-lt"/>
                <a:cs typeface="+mn-lt"/>
              </a:rPr>
              <a:t> a trabajar y procesar en este caso es el archivo </a:t>
            </a:r>
            <a:r>
              <a:rPr lang="es-ES" sz="2000" dirty="0" err="1">
                <a:ea typeface="+mn-lt"/>
                <a:cs typeface="+mn-lt"/>
              </a:rPr>
              <a:t>webspam</a:t>
            </a:r>
            <a:r>
              <a:rPr lang="es-ES" sz="2000" dirty="0">
                <a:ea typeface="+mn-lt"/>
                <a:cs typeface="+mn-lt"/>
              </a:rPr>
              <a:t> </a:t>
            </a:r>
            <a:r>
              <a:rPr lang="es-ES" sz="2000" dirty="0" err="1">
                <a:ea typeface="+mn-lt"/>
                <a:cs typeface="+mn-lt"/>
              </a:rPr>
              <a:t>wc</a:t>
            </a:r>
            <a:r>
              <a:rPr lang="es-ES" sz="2000" dirty="0">
                <a:ea typeface="+mn-lt"/>
                <a:cs typeface="+mn-lt"/>
              </a:rPr>
              <a:t> </a:t>
            </a:r>
            <a:r>
              <a:rPr lang="es-ES" sz="2000" dirty="0" err="1">
                <a:ea typeface="+mn-lt"/>
                <a:cs typeface="+mn-lt"/>
              </a:rPr>
              <a:t>normalized</a:t>
            </a:r>
            <a:r>
              <a:rPr lang="es-ES" sz="2000" dirty="0">
                <a:ea typeface="+mn-lt"/>
                <a:cs typeface="+mn-lt"/>
              </a:rPr>
              <a:t> </a:t>
            </a:r>
            <a:r>
              <a:rPr lang="es-ES" sz="2000" dirty="0" err="1">
                <a:ea typeface="+mn-lt"/>
                <a:cs typeface="+mn-lt"/>
              </a:rPr>
              <a:t>unigram.svm</a:t>
            </a:r>
            <a:r>
              <a:rPr lang="es-ES" sz="2000" dirty="0">
                <a:ea typeface="+mn-lt"/>
                <a:cs typeface="+mn-lt"/>
              </a:rPr>
              <a:t>. Este archivo se trata de un subconjunto usado en el PASCAL </a:t>
            </a:r>
            <a:r>
              <a:rPr lang="es-ES" sz="2000" dirty="0" err="1">
                <a:ea typeface="+mn-lt"/>
                <a:cs typeface="+mn-lt"/>
              </a:rPr>
              <a:t>Large</a:t>
            </a:r>
            <a:r>
              <a:rPr lang="es-ES" sz="2000" dirty="0">
                <a:ea typeface="+mn-lt"/>
                <a:cs typeface="+mn-lt"/>
              </a:rPr>
              <a:t> </a:t>
            </a:r>
            <a:r>
              <a:rPr lang="es-ES" sz="2000" dirty="0" err="1">
                <a:ea typeface="+mn-lt"/>
                <a:cs typeface="+mn-lt"/>
              </a:rPr>
              <a:t>Scale</a:t>
            </a:r>
            <a:r>
              <a:rPr lang="es-ES" sz="2000" dirty="0">
                <a:ea typeface="+mn-lt"/>
                <a:cs typeface="+mn-lt"/>
              </a:rPr>
              <a:t> </a:t>
            </a:r>
            <a:r>
              <a:rPr lang="es-ES" sz="2000" dirty="0" err="1">
                <a:ea typeface="+mn-lt"/>
                <a:cs typeface="+mn-lt"/>
              </a:rPr>
              <a:t>Learning</a:t>
            </a:r>
            <a:r>
              <a:rPr lang="es-ES" sz="2000" dirty="0">
                <a:ea typeface="+mn-lt"/>
                <a:cs typeface="+mn-lt"/>
              </a:rPr>
              <a:t> </a:t>
            </a:r>
            <a:r>
              <a:rPr lang="es-ES" sz="2000" dirty="0" err="1">
                <a:ea typeface="+mn-lt"/>
                <a:cs typeface="+mn-lt"/>
              </a:rPr>
              <a:t>Challenge</a:t>
            </a:r>
            <a:r>
              <a:rPr lang="es-ES" sz="2000" dirty="0">
                <a:ea typeface="+mn-lt"/>
                <a:cs typeface="+mn-lt"/>
              </a:rPr>
              <a:t> que contiene 350.000 instancias con alrededor de 16.000.000 de </a:t>
            </a:r>
            <a:r>
              <a:rPr lang="es-ES" sz="2000" dirty="0" err="1">
                <a:ea typeface="+mn-lt"/>
                <a:cs typeface="+mn-lt"/>
              </a:rPr>
              <a:t>caracteristicas</a:t>
            </a:r>
            <a:r>
              <a:rPr lang="es-ES" sz="2000" dirty="0">
                <a:ea typeface="+mn-lt"/>
                <a:cs typeface="+mn-lt"/>
              </a:rPr>
              <a:t>, lo cual lo hace idóneo para procesar utilizando las técnicas propuestas en el trabajo anteriormente mencionado y el cual se reproducirá a continuación.</a:t>
            </a:r>
          </a:p>
          <a:p>
            <a:endParaRPr lang="es-ES" sz="2000" dirty="0">
              <a:ea typeface="+mn-lt"/>
              <a:cs typeface="+mn-lt"/>
            </a:endParaRPr>
          </a:p>
          <a:p>
            <a:r>
              <a:rPr lang="es-ES" sz="2000" dirty="0">
                <a:ea typeface="+mn-lt"/>
                <a:cs typeface="+mn-lt"/>
              </a:rPr>
              <a:t>Cabe aclarar que los archivos .</a:t>
            </a:r>
            <a:r>
              <a:rPr lang="es-ES" sz="2000" dirty="0" err="1">
                <a:ea typeface="+mn-lt"/>
                <a:cs typeface="+mn-lt"/>
              </a:rPr>
              <a:t>svm</a:t>
            </a:r>
            <a:r>
              <a:rPr lang="es-ES" sz="2000" dirty="0">
                <a:ea typeface="+mn-lt"/>
                <a:cs typeface="+mn-lt"/>
              </a:rPr>
              <a:t> normalmente hace referencia al formato de datos LIBSVM, que es un formato de texto plano (ASCII) ampliamente usado en machine </a:t>
            </a:r>
            <a:r>
              <a:rPr lang="es-ES" sz="2000" dirty="0" err="1">
                <a:ea typeface="+mn-lt"/>
                <a:cs typeface="+mn-lt"/>
              </a:rPr>
              <a:t>learning</a:t>
            </a:r>
            <a:r>
              <a:rPr lang="es-ES" sz="2000" dirty="0">
                <a:ea typeface="+mn-lt"/>
                <a:cs typeface="+mn-lt"/>
              </a:rPr>
              <a:t> para representar conjuntos de datos de entrenamiento o prueba, especialmente para algoritmos de clasificación y regresión. Normalmente presentan la siguiente forma:</a:t>
            </a:r>
          </a:p>
          <a:p>
            <a:endParaRPr lang="es-ES" sz="2000" dirty="0">
              <a:ea typeface="+mn-lt"/>
              <a:cs typeface="+mn-lt"/>
            </a:endParaRPr>
          </a:p>
          <a:p>
            <a:pPr algn="ctr"/>
            <a:r>
              <a:rPr lang="es-ES" sz="2000" b="1">
                <a:ea typeface="+mn-lt"/>
                <a:cs typeface="+mn-lt"/>
              </a:rPr>
              <a:t>&lt;</a:t>
            </a:r>
            <a:r>
              <a:rPr lang="es-ES" sz="2000" b="1" err="1">
                <a:ea typeface="+mn-lt"/>
                <a:cs typeface="+mn-lt"/>
              </a:rPr>
              <a:t>label</a:t>
            </a:r>
            <a:r>
              <a:rPr lang="es-ES" sz="2000" b="1">
                <a:ea typeface="+mn-lt"/>
                <a:cs typeface="+mn-lt"/>
              </a:rPr>
              <a:t>&gt; &lt;feature1&gt;:&lt;value1&gt; &lt;feature2&gt;:&lt;value2&gt; ... &lt;featureN&gt;:&lt;valueN&gt;</a:t>
            </a:r>
            <a:endParaRPr lang="es-ES" b="1">
              <a:ea typeface="Calibri"/>
              <a:cs typeface="Calibri"/>
            </a:endParaRPr>
          </a:p>
          <a:p>
            <a:pPr algn="ctr"/>
            <a:endParaRPr lang="es-ES" sz="2000" dirty="0">
              <a:ea typeface="+mn-lt"/>
              <a:cs typeface="+mn-lt"/>
            </a:endParaRPr>
          </a:p>
        </p:txBody>
      </p:sp>
    </p:spTree>
    <p:extLst>
      <p:ext uri="{BB962C8B-B14F-4D97-AF65-F5344CB8AC3E}">
        <p14:creationId xmlns:p14="http://schemas.microsoft.com/office/powerpoint/2010/main" val="2316001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07A9C-1CEE-D95B-C1B0-140562F53FF2}"/>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D0344CF1-7F79-008A-ED17-728F05003710}"/>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Marco Teórico</a:t>
            </a:r>
          </a:p>
        </p:txBody>
      </p:sp>
      <p:sp>
        <p:nvSpPr>
          <p:cNvPr id="4" name="CuadroTexto 3">
            <a:extLst>
              <a:ext uri="{FF2B5EF4-FFF2-40B4-BE49-F238E27FC236}">
                <a16:creationId xmlns:a16="http://schemas.microsoft.com/office/drawing/2014/main" id="{C947870A-ED1A-D7ED-A133-5EDFAD73A9B2}"/>
              </a:ext>
            </a:extLst>
          </p:cNvPr>
          <p:cNvSpPr txBox="1"/>
          <p:nvPr/>
        </p:nvSpPr>
        <p:spPr>
          <a:xfrm>
            <a:off x="254864" y="2245278"/>
            <a:ext cx="538753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Modelos lineales y formulación convexa</a:t>
            </a:r>
            <a:endParaRPr lang="es-ES"/>
          </a:p>
          <a:p>
            <a:endParaRPr lang="es-ES" sz="2000">
              <a:ea typeface="+mn-lt"/>
              <a:cs typeface="+mn-lt"/>
            </a:endParaRPr>
          </a:p>
        </p:txBody>
      </p:sp>
      <p:sp>
        <p:nvSpPr>
          <p:cNvPr id="5" name="CuadroTexto 4">
            <a:extLst>
              <a:ext uri="{FF2B5EF4-FFF2-40B4-BE49-F238E27FC236}">
                <a16:creationId xmlns:a16="http://schemas.microsoft.com/office/drawing/2014/main" id="{770EAB43-8B3B-014A-E994-A13362154FDC}"/>
              </a:ext>
            </a:extLst>
          </p:cNvPr>
          <p:cNvSpPr txBox="1"/>
          <p:nvPr/>
        </p:nvSpPr>
        <p:spPr>
          <a:xfrm>
            <a:off x="6263421" y="2245277"/>
            <a:ext cx="5387532"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Método de Newton con región de confianza (TRON)</a:t>
            </a:r>
            <a:endParaRPr lang="es-ES" dirty="0"/>
          </a:p>
          <a:p>
            <a:endParaRPr lang="es-ES" sz="2000">
              <a:ea typeface="+mn-lt"/>
              <a:cs typeface="+mn-lt"/>
            </a:endParaRPr>
          </a:p>
        </p:txBody>
      </p:sp>
      <p:pic>
        <p:nvPicPr>
          <p:cNvPr id="7" name="Imagen 6" descr="Texto&#10;&#10;El contenido generado por IA puede ser incorrecto.">
            <a:extLst>
              <a:ext uri="{FF2B5EF4-FFF2-40B4-BE49-F238E27FC236}">
                <a16:creationId xmlns:a16="http://schemas.microsoft.com/office/drawing/2014/main" id="{F4C24715-12E7-6A58-A05A-193A5C915794}"/>
              </a:ext>
            </a:extLst>
          </p:cNvPr>
          <p:cNvPicPr>
            <a:picLocks noChangeAspect="1"/>
          </p:cNvPicPr>
          <p:nvPr/>
        </p:nvPicPr>
        <p:blipFill>
          <a:blip r:embed="rId2"/>
          <a:stretch>
            <a:fillRect/>
          </a:stretch>
        </p:blipFill>
        <p:spPr>
          <a:xfrm>
            <a:off x="6331393" y="3434622"/>
            <a:ext cx="5275445" cy="725774"/>
          </a:xfrm>
          <a:prstGeom prst="rect">
            <a:avLst/>
          </a:prstGeom>
        </p:spPr>
      </p:pic>
      <p:pic>
        <p:nvPicPr>
          <p:cNvPr id="8" name="Imagen 7" descr="Imagen que contiene objeto, reloj&#10;&#10;El contenido generado por IA puede ser incorrecto.">
            <a:extLst>
              <a:ext uri="{FF2B5EF4-FFF2-40B4-BE49-F238E27FC236}">
                <a16:creationId xmlns:a16="http://schemas.microsoft.com/office/drawing/2014/main" id="{BED17DF9-12DD-6C80-CC58-3C9403C0A35A}"/>
              </a:ext>
            </a:extLst>
          </p:cNvPr>
          <p:cNvPicPr>
            <a:picLocks noChangeAspect="1"/>
          </p:cNvPicPr>
          <p:nvPr/>
        </p:nvPicPr>
        <p:blipFill>
          <a:blip r:embed="rId3"/>
          <a:stretch>
            <a:fillRect/>
          </a:stretch>
        </p:blipFill>
        <p:spPr>
          <a:xfrm>
            <a:off x="562678" y="3361936"/>
            <a:ext cx="4783269" cy="871147"/>
          </a:xfrm>
          <a:prstGeom prst="rect">
            <a:avLst/>
          </a:prstGeom>
        </p:spPr>
      </p:pic>
    </p:spTree>
    <p:extLst>
      <p:ext uri="{BB962C8B-B14F-4D97-AF65-F5344CB8AC3E}">
        <p14:creationId xmlns:p14="http://schemas.microsoft.com/office/powerpoint/2010/main" val="408204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8A380-1B84-707F-08B1-38E754FAA122}"/>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4B48804A-FF4F-3CEF-1C1E-68580BA52A43}"/>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94B2AAA4-7D04-18BF-5A35-9F557ECE39D3}"/>
              </a:ext>
            </a:extLst>
          </p:cNvPr>
          <p:cNvSpPr txBox="1"/>
          <p:nvPr/>
        </p:nvSpPr>
        <p:spPr>
          <a:xfrm>
            <a:off x="2289002" y="2101791"/>
            <a:ext cx="244166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ea typeface="Calibri"/>
                <a:cs typeface="Calibri"/>
              </a:rPr>
              <a:t>Función objetivo</a:t>
            </a:r>
          </a:p>
          <a:p>
            <a:endParaRPr lang="es-ES" sz="2000" dirty="0">
              <a:ea typeface="Calibri"/>
              <a:cs typeface="Calibri"/>
            </a:endParaRPr>
          </a:p>
        </p:txBody>
      </p:sp>
      <p:pic>
        <p:nvPicPr>
          <p:cNvPr id="5" name="Imagen 4" descr="Texto&#10;&#10;El contenido generado por IA puede ser incorrecto.">
            <a:extLst>
              <a:ext uri="{FF2B5EF4-FFF2-40B4-BE49-F238E27FC236}">
                <a16:creationId xmlns:a16="http://schemas.microsoft.com/office/drawing/2014/main" id="{AD2333CB-EE4F-EDD1-4DB7-CED5E0976A8C}"/>
              </a:ext>
            </a:extLst>
          </p:cNvPr>
          <p:cNvPicPr>
            <a:picLocks noChangeAspect="1"/>
          </p:cNvPicPr>
          <p:nvPr/>
        </p:nvPicPr>
        <p:blipFill>
          <a:blip r:embed="rId2"/>
          <a:srcRect r="306" b="45862"/>
          <a:stretch>
            <a:fillRect/>
          </a:stretch>
        </p:blipFill>
        <p:spPr>
          <a:xfrm>
            <a:off x="1175822" y="3056495"/>
            <a:ext cx="4656796" cy="782417"/>
          </a:xfrm>
          <a:prstGeom prst="rect">
            <a:avLst/>
          </a:prstGeom>
        </p:spPr>
      </p:pic>
      <p:pic>
        <p:nvPicPr>
          <p:cNvPr id="6" name="Imagen 5" descr="Texto&#10;&#10;El contenido generado por IA puede ser incorrecto.">
            <a:extLst>
              <a:ext uri="{FF2B5EF4-FFF2-40B4-BE49-F238E27FC236}">
                <a16:creationId xmlns:a16="http://schemas.microsoft.com/office/drawing/2014/main" id="{F70582EA-F09E-2E27-2F6B-97C4D07234BE}"/>
              </a:ext>
            </a:extLst>
          </p:cNvPr>
          <p:cNvPicPr>
            <a:picLocks noChangeAspect="1"/>
          </p:cNvPicPr>
          <p:nvPr/>
        </p:nvPicPr>
        <p:blipFill>
          <a:blip r:embed="rId3"/>
          <a:stretch>
            <a:fillRect/>
          </a:stretch>
        </p:blipFill>
        <p:spPr>
          <a:xfrm>
            <a:off x="6346534" y="1544594"/>
            <a:ext cx="5275715" cy="4458731"/>
          </a:xfrm>
          <a:prstGeom prst="rect">
            <a:avLst/>
          </a:prstGeom>
        </p:spPr>
      </p:pic>
    </p:spTree>
    <p:extLst>
      <p:ext uri="{BB962C8B-B14F-4D97-AF65-F5344CB8AC3E}">
        <p14:creationId xmlns:p14="http://schemas.microsoft.com/office/powerpoint/2010/main" val="116340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81A6E-8085-E2E5-4F1A-5B1E9AB8BB4A}"/>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C1399E10-D288-7AA0-D287-FBCFAA9C61C0}"/>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5A797055-D765-567D-A1F6-E506F98F5B3D}"/>
              </a:ext>
            </a:extLst>
          </p:cNvPr>
          <p:cNvSpPr txBox="1"/>
          <p:nvPr/>
        </p:nvSpPr>
        <p:spPr>
          <a:xfrm>
            <a:off x="2289002" y="2101791"/>
            <a:ext cx="29874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ea typeface="Calibri"/>
                <a:cs typeface="Calibri"/>
              </a:rPr>
              <a:t>Función de pérdida</a:t>
            </a:r>
          </a:p>
          <a:p>
            <a:endParaRPr lang="es-ES" sz="2000" dirty="0">
              <a:ea typeface="Calibri"/>
              <a:cs typeface="Calibri"/>
            </a:endParaRPr>
          </a:p>
        </p:txBody>
      </p:sp>
      <p:pic>
        <p:nvPicPr>
          <p:cNvPr id="3" name="Imagen 2" descr="Diagrama&#10;&#10;El contenido generado por IA puede ser incorrecto.">
            <a:extLst>
              <a:ext uri="{FF2B5EF4-FFF2-40B4-BE49-F238E27FC236}">
                <a16:creationId xmlns:a16="http://schemas.microsoft.com/office/drawing/2014/main" id="{5681AD33-54B9-BE7D-83DD-A23E84575629}"/>
              </a:ext>
            </a:extLst>
          </p:cNvPr>
          <p:cNvPicPr>
            <a:picLocks noChangeAspect="1"/>
          </p:cNvPicPr>
          <p:nvPr/>
        </p:nvPicPr>
        <p:blipFill>
          <a:blip r:embed="rId2"/>
          <a:stretch>
            <a:fillRect/>
          </a:stretch>
        </p:blipFill>
        <p:spPr>
          <a:xfrm>
            <a:off x="1401736" y="2877175"/>
            <a:ext cx="3867150" cy="1028700"/>
          </a:xfrm>
          <a:prstGeom prst="rect">
            <a:avLst/>
          </a:prstGeom>
        </p:spPr>
      </p:pic>
      <p:pic>
        <p:nvPicPr>
          <p:cNvPr id="7" name="Imagen 6" descr="Texto&#10;&#10;El contenido generado por IA puede ser incorrecto.">
            <a:extLst>
              <a:ext uri="{FF2B5EF4-FFF2-40B4-BE49-F238E27FC236}">
                <a16:creationId xmlns:a16="http://schemas.microsoft.com/office/drawing/2014/main" id="{D61F58AC-213F-503A-3662-AE615211E974}"/>
              </a:ext>
            </a:extLst>
          </p:cNvPr>
          <p:cNvPicPr>
            <a:picLocks noChangeAspect="1"/>
          </p:cNvPicPr>
          <p:nvPr/>
        </p:nvPicPr>
        <p:blipFill>
          <a:blip r:embed="rId3"/>
          <a:stretch>
            <a:fillRect/>
          </a:stretch>
        </p:blipFill>
        <p:spPr>
          <a:xfrm>
            <a:off x="7005326" y="1436556"/>
            <a:ext cx="4452234" cy="4721903"/>
          </a:xfrm>
          <a:prstGeom prst="rect">
            <a:avLst/>
          </a:prstGeom>
        </p:spPr>
      </p:pic>
    </p:spTree>
    <p:extLst>
      <p:ext uri="{BB962C8B-B14F-4D97-AF65-F5344CB8AC3E}">
        <p14:creationId xmlns:p14="http://schemas.microsoft.com/office/powerpoint/2010/main" val="2370030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8E1FD-F39A-62D7-383E-A417D3795975}"/>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75C25F74-CC07-5326-0879-99C940EC29D3}"/>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CD1C2677-0623-8E1D-0198-75FAE5471351}"/>
              </a:ext>
            </a:extLst>
          </p:cNvPr>
          <p:cNvSpPr txBox="1"/>
          <p:nvPr/>
        </p:nvSpPr>
        <p:spPr>
          <a:xfrm>
            <a:off x="1177232" y="2101791"/>
            <a:ext cx="466520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Gradiente (descomposición por particiones)</a:t>
            </a:r>
          </a:p>
        </p:txBody>
      </p:sp>
      <p:pic>
        <p:nvPicPr>
          <p:cNvPr id="3" name="Imagen 2">
            <a:extLst>
              <a:ext uri="{FF2B5EF4-FFF2-40B4-BE49-F238E27FC236}">
                <a16:creationId xmlns:a16="http://schemas.microsoft.com/office/drawing/2014/main" id="{FCA9A5DE-C951-A333-7B6A-78019D27F3EE}"/>
              </a:ext>
            </a:extLst>
          </p:cNvPr>
          <p:cNvPicPr>
            <a:picLocks noChangeAspect="1"/>
          </p:cNvPicPr>
          <p:nvPr/>
        </p:nvPicPr>
        <p:blipFill>
          <a:blip r:embed="rId2"/>
          <a:stretch>
            <a:fillRect/>
          </a:stretch>
        </p:blipFill>
        <p:spPr>
          <a:xfrm>
            <a:off x="1882749" y="3424394"/>
            <a:ext cx="3267388" cy="833672"/>
          </a:xfrm>
          <a:prstGeom prst="rect">
            <a:avLst/>
          </a:prstGeom>
        </p:spPr>
      </p:pic>
      <p:pic>
        <p:nvPicPr>
          <p:cNvPr id="8" name="Imagen 7" descr="Texto&#10;&#10;El contenido generado por IA puede ser incorrecto.">
            <a:extLst>
              <a:ext uri="{FF2B5EF4-FFF2-40B4-BE49-F238E27FC236}">
                <a16:creationId xmlns:a16="http://schemas.microsoft.com/office/drawing/2014/main" id="{9A4A1041-77AD-AB66-E7D5-520EE1FFF0B7}"/>
              </a:ext>
            </a:extLst>
          </p:cNvPr>
          <p:cNvPicPr>
            <a:picLocks noChangeAspect="1"/>
          </p:cNvPicPr>
          <p:nvPr/>
        </p:nvPicPr>
        <p:blipFill>
          <a:blip r:embed="rId3"/>
          <a:stretch>
            <a:fillRect/>
          </a:stretch>
        </p:blipFill>
        <p:spPr>
          <a:xfrm>
            <a:off x="6355476" y="1349115"/>
            <a:ext cx="4802555" cy="4996721"/>
          </a:xfrm>
          <a:prstGeom prst="rect">
            <a:avLst/>
          </a:prstGeom>
        </p:spPr>
      </p:pic>
    </p:spTree>
    <p:extLst>
      <p:ext uri="{BB962C8B-B14F-4D97-AF65-F5344CB8AC3E}">
        <p14:creationId xmlns:p14="http://schemas.microsoft.com/office/powerpoint/2010/main" val="1597164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EDF21-6C87-C639-B6DE-FD92D7B7DDE2}"/>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0B2ECFE1-F5AC-8257-4277-42807B8FB7ED}"/>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1C3E3DCB-5949-EC41-5950-64BD3FB96F0D}"/>
              </a:ext>
            </a:extLst>
          </p:cNvPr>
          <p:cNvSpPr txBox="1"/>
          <p:nvPr/>
        </p:nvSpPr>
        <p:spPr>
          <a:xfrm>
            <a:off x="1177232" y="2101791"/>
            <a:ext cx="46652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Producto Hessiano-vector (HVP)</a:t>
            </a:r>
          </a:p>
        </p:txBody>
      </p:sp>
      <p:pic>
        <p:nvPicPr>
          <p:cNvPr id="5" name="Imagen 4">
            <a:extLst>
              <a:ext uri="{FF2B5EF4-FFF2-40B4-BE49-F238E27FC236}">
                <a16:creationId xmlns:a16="http://schemas.microsoft.com/office/drawing/2014/main" id="{5AC7DF53-714C-F1FA-1875-6697A5BE65C1}"/>
              </a:ext>
            </a:extLst>
          </p:cNvPr>
          <p:cNvPicPr>
            <a:picLocks noChangeAspect="1"/>
          </p:cNvPicPr>
          <p:nvPr/>
        </p:nvPicPr>
        <p:blipFill>
          <a:blip r:embed="rId2"/>
          <a:stretch>
            <a:fillRect/>
          </a:stretch>
        </p:blipFill>
        <p:spPr>
          <a:xfrm>
            <a:off x="811684" y="3124328"/>
            <a:ext cx="5389091" cy="599046"/>
          </a:xfrm>
          <a:prstGeom prst="rect">
            <a:avLst/>
          </a:prstGeom>
        </p:spPr>
      </p:pic>
      <p:pic>
        <p:nvPicPr>
          <p:cNvPr id="6" name="Imagen 5" descr="Interfaz de usuario gráfica, Texto&#10;&#10;El contenido generado por IA puede ser incorrecto.">
            <a:extLst>
              <a:ext uri="{FF2B5EF4-FFF2-40B4-BE49-F238E27FC236}">
                <a16:creationId xmlns:a16="http://schemas.microsoft.com/office/drawing/2014/main" id="{3BD077E4-E562-538D-C8B2-47CAB15C663E}"/>
              </a:ext>
            </a:extLst>
          </p:cNvPr>
          <p:cNvPicPr>
            <a:picLocks noChangeAspect="1"/>
          </p:cNvPicPr>
          <p:nvPr/>
        </p:nvPicPr>
        <p:blipFill>
          <a:blip r:embed="rId3"/>
          <a:stretch>
            <a:fillRect/>
          </a:stretch>
        </p:blipFill>
        <p:spPr>
          <a:xfrm>
            <a:off x="5099736" y="4447403"/>
            <a:ext cx="6420365" cy="1309816"/>
          </a:xfrm>
          <a:prstGeom prst="rect">
            <a:avLst/>
          </a:prstGeom>
        </p:spPr>
      </p:pic>
    </p:spTree>
    <p:extLst>
      <p:ext uri="{BB962C8B-B14F-4D97-AF65-F5344CB8AC3E}">
        <p14:creationId xmlns:p14="http://schemas.microsoft.com/office/powerpoint/2010/main" val="2034013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DD58D-BF97-F3D5-22A6-288AFECB020C}"/>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0EAAA159-B73E-AECC-03D1-9AD471ADE7FE}"/>
              </a:ext>
            </a:extLst>
          </p:cNvPr>
          <p:cNvSpPr txBox="1"/>
          <p:nvPr/>
        </p:nvSpPr>
        <p:spPr>
          <a:xfrm>
            <a:off x="1656273" y="646981"/>
            <a:ext cx="6650966" cy="584775"/>
          </a:xfrm>
          <a:prstGeom prst="rect">
            <a:avLst/>
          </a:prstGeom>
          <a:noFill/>
        </p:spPr>
        <p:txBody>
          <a:bodyPr wrap="square" lIns="91440" tIns="45720" rIns="91440" bIns="45720" rtlCol="0" anchor="t">
            <a:spAutoFit/>
          </a:bodyPr>
          <a:lstStyle/>
          <a:p>
            <a:r>
              <a:rPr lang="es-CO" sz="3200" b="1" dirty="0">
                <a:solidFill>
                  <a:schemeClr val="bg2">
                    <a:lumMod val="50000"/>
                  </a:schemeClr>
                </a:solidFill>
                <a:latin typeface="Myriad Pro Semibold"/>
              </a:rPr>
              <a:t>Implementación</a:t>
            </a:r>
          </a:p>
        </p:txBody>
      </p:sp>
      <p:sp>
        <p:nvSpPr>
          <p:cNvPr id="4" name="CuadroTexto 3">
            <a:extLst>
              <a:ext uri="{FF2B5EF4-FFF2-40B4-BE49-F238E27FC236}">
                <a16:creationId xmlns:a16="http://schemas.microsoft.com/office/drawing/2014/main" id="{F37E6A8A-27CB-15D9-E0F3-82885ED9A828}"/>
              </a:ext>
            </a:extLst>
          </p:cNvPr>
          <p:cNvSpPr txBox="1"/>
          <p:nvPr/>
        </p:nvSpPr>
        <p:spPr>
          <a:xfrm>
            <a:off x="1177232" y="2101791"/>
            <a:ext cx="46652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ea typeface="Calibri"/>
                <a:cs typeface="Calibri"/>
              </a:rPr>
              <a:t>Gradientes conjugados (CG)</a:t>
            </a:r>
          </a:p>
        </p:txBody>
      </p:sp>
      <p:pic>
        <p:nvPicPr>
          <p:cNvPr id="5" name="Imagen 4" descr="Imagen que contiene Texto&#10;&#10;El contenido generado por IA puede ser incorrecto.">
            <a:extLst>
              <a:ext uri="{FF2B5EF4-FFF2-40B4-BE49-F238E27FC236}">
                <a16:creationId xmlns:a16="http://schemas.microsoft.com/office/drawing/2014/main" id="{A89B9186-5E9E-7215-BAF9-C7A59ADFF7CA}"/>
              </a:ext>
            </a:extLst>
          </p:cNvPr>
          <p:cNvPicPr>
            <a:picLocks noChangeAspect="1"/>
          </p:cNvPicPr>
          <p:nvPr/>
        </p:nvPicPr>
        <p:blipFill>
          <a:blip r:embed="rId2"/>
          <a:stretch>
            <a:fillRect/>
          </a:stretch>
        </p:blipFill>
        <p:spPr>
          <a:xfrm>
            <a:off x="664477" y="2773614"/>
            <a:ext cx="5528362" cy="628393"/>
          </a:xfrm>
          <a:prstGeom prst="rect">
            <a:avLst/>
          </a:prstGeom>
        </p:spPr>
      </p:pic>
      <p:pic>
        <p:nvPicPr>
          <p:cNvPr id="6" name="Imagen 5" descr="Texto&#10;&#10;El contenido generado por IA puede ser incorrecto.">
            <a:extLst>
              <a:ext uri="{FF2B5EF4-FFF2-40B4-BE49-F238E27FC236}">
                <a16:creationId xmlns:a16="http://schemas.microsoft.com/office/drawing/2014/main" id="{DC223342-0011-31BB-923F-D83963875C1B}"/>
              </a:ext>
            </a:extLst>
          </p:cNvPr>
          <p:cNvPicPr>
            <a:picLocks noChangeAspect="1"/>
          </p:cNvPicPr>
          <p:nvPr/>
        </p:nvPicPr>
        <p:blipFill>
          <a:blip r:embed="rId3"/>
          <a:stretch>
            <a:fillRect/>
          </a:stretch>
        </p:blipFill>
        <p:spPr>
          <a:xfrm>
            <a:off x="6345888" y="1235363"/>
            <a:ext cx="5065133" cy="5126182"/>
          </a:xfrm>
          <a:prstGeom prst="rect">
            <a:avLst/>
          </a:prstGeom>
        </p:spPr>
      </p:pic>
    </p:spTree>
    <p:extLst>
      <p:ext uri="{BB962C8B-B14F-4D97-AF65-F5344CB8AC3E}">
        <p14:creationId xmlns:p14="http://schemas.microsoft.com/office/powerpoint/2010/main" val="66146374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385</TotalTime>
  <Words>18</Words>
  <Application>Microsoft Office PowerPoint</Application>
  <PresentationFormat>Panorámica</PresentationFormat>
  <Paragraphs>3</Paragraphs>
  <Slides>25</Slides>
  <Notes>0</Notes>
  <HiddenSlides>0</HiddenSlides>
  <MMClips>0</MMClips>
  <ScaleCrop>false</ScaleCrop>
  <HeadingPairs>
    <vt:vector size="4" baseType="variant">
      <vt:variant>
        <vt:lpstr>Tema</vt:lpstr>
      </vt:variant>
      <vt:variant>
        <vt:i4>1</vt:i4>
      </vt:variant>
      <vt:variant>
        <vt:lpstr>Títulos de diapositiva</vt:lpstr>
      </vt:variant>
      <vt:variant>
        <vt:i4>25</vt:i4>
      </vt:variant>
    </vt:vector>
  </HeadingPairs>
  <TitlesOfParts>
    <vt:vector size="26"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Diseño Gráfico - Dir.Comunicaciones</cp:lastModifiedBy>
  <cp:revision>815</cp:revision>
  <cp:lastPrinted>2025-02-12T20:47:51Z</cp:lastPrinted>
  <dcterms:created xsi:type="dcterms:W3CDTF">2019-03-06T15:22:16Z</dcterms:created>
  <dcterms:modified xsi:type="dcterms:W3CDTF">2025-11-11T16:49:11Z</dcterms:modified>
</cp:coreProperties>
</file>